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4114" r:id="rId2"/>
    <p:sldId id="4181" r:id="rId3"/>
    <p:sldId id="4182" r:id="rId4"/>
    <p:sldId id="4183" r:id="rId5"/>
    <p:sldId id="4184" r:id="rId6"/>
    <p:sldId id="4186" r:id="rId7"/>
    <p:sldId id="4187" r:id="rId8"/>
    <p:sldId id="4191" r:id="rId9"/>
    <p:sldId id="4192" r:id="rId10"/>
    <p:sldId id="4207" r:id="rId11"/>
    <p:sldId id="4208" r:id="rId12"/>
    <p:sldId id="4209" r:id="rId13"/>
    <p:sldId id="4210" r:id="rId14"/>
    <p:sldId id="4211" r:id="rId15"/>
    <p:sldId id="4212" r:id="rId16"/>
    <p:sldId id="4214" r:id="rId17"/>
    <p:sldId id="4213" r:id="rId18"/>
    <p:sldId id="4215" r:id="rId19"/>
    <p:sldId id="4217" r:id="rId20"/>
    <p:sldId id="4216" r:id="rId21"/>
    <p:sldId id="4021" r:id="rId22"/>
    <p:sldId id="297" r:id="rId23"/>
    <p:sldId id="298" r:id="rId24"/>
    <p:sldId id="279" r:id="rId25"/>
    <p:sldId id="281" r:id="rId26"/>
    <p:sldId id="271" r:id="rId27"/>
    <p:sldId id="272" r:id="rId28"/>
    <p:sldId id="4196" r:id="rId29"/>
    <p:sldId id="4193" r:id="rId30"/>
    <p:sldId id="304" r:id="rId31"/>
    <p:sldId id="305" r:id="rId32"/>
    <p:sldId id="4112" r:id="rId33"/>
    <p:sldId id="4195" r:id="rId34"/>
    <p:sldId id="4110" r:id="rId35"/>
    <p:sldId id="4111" r:id="rId36"/>
    <p:sldId id="258" r:id="rId37"/>
    <p:sldId id="259" r:id="rId38"/>
    <p:sldId id="301" r:id="rId39"/>
    <p:sldId id="261" r:id="rId40"/>
    <p:sldId id="302" r:id="rId41"/>
    <p:sldId id="4115" r:id="rId42"/>
    <p:sldId id="4150" r:id="rId43"/>
    <p:sldId id="3528" r:id="rId44"/>
    <p:sldId id="4102" r:id="rId45"/>
    <p:sldId id="4103" r:id="rId46"/>
    <p:sldId id="4098" r:id="rId47"/>
    <p:sldId id="4104" r:id="rId48"/>
    <p:sldId id="4167" r:id="rId49"/>
    <p:sldId id="4168" r:id="rId50"/>
    <p:sldId id="3980" r:id="rId51"/>
    <p:sldId id="4180" r:id="rId5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322" autoAdjust="0"/>
    <p:restoredTop sz="94660"/>
  </p:normalViewPr>
  <p:slideViewPr>
    <p:cSldViewPr snapToGrid="0">
      <p:cViewPr>
        <p:scale>
          <a:sx n="75" d="100"/>
          <a:sy n="75" d="100"/>
        </p:scale>
        <p:origin x="4170" y="18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748428-317C-4B3A-AE98-ADC6C91701D5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26E2303-5297-46FB-8F31-0095BC3ACBD4}">
      <dgm:prSet phldrT="[Текст]" custT="1"/>
      <dgm:spPr>
        <a:solidFill>
          <a:srgbClr val="D2ECB6"/>
        </a:solidFill>
      </dgm:spPr>
      <dgm:t>
        <a:bodyPr/>
        <a:lstStyle/>
        <a:p>
          <a:r>
            <a:rPr lang="ru-RU" sz="2400" b="1" dirty="0">
              <a:solidFill>
                <a:schemeClr val="tx1"/>
              </a:solidFill>
              <a:latin typeface="Arial Narrow" panose="020B0606020202030204" pitchFamily="34" charset="0"/>
              <a:cs typeface="Arial" pitchFamily="34" charset="0"/>
            </a:rPr>
            <a:t>Поглощающая функция </a:t>
          </a:r>
        </a:p>
        <a:p>
          <a:r>
            <a:rPr lang="ru-RU" sz="2400" dirty="0">
              <a:solidFill>
                <a:schemeClr val="tx1"/>
              </a:solidFill>
              <a:latin typeface="Arial Narrow" panose="020B0606020202030204" pitchFamily="34" charset="0"/>
              <a:cs typeface="Arial" pitchFamily="34" charset="0"/>
            </a:rPr>
            <a:t>(поглощают фототоксичный синий свет и ультрафиолет)  </a:t>
          </a:r>
        </a:p>
      </dgm:t>
    </dgm:pt>
    <dgm:pt modelId="{07B772B0-E114-42CC-B7A0-04FC784A46DC}" type="parTrans" cxnId="{5B83BA6D-9BF2-4041-B5A1-474DBB3FD2C6}">
      <dgm:prSet/>
      <dgm:spPr/>
      <dgm:t>
        <a:bodyPr/>
        <a:lstStyle/>
        <a:p>
          <a:endParaRPr lang="ru-RU"/>
        </a:p>
      </dgm:t>
    </dgm:pt>
    <dgm:pt modelId="{212720BC-34C3-482E-8E8C-3FCF477BE30B}" type="sibTrans" cxnId="{5B83BA6D-9BF2-4041-B5A1-474DBB3FD2C6}">
      <dgm:prSet/>
      <dgm:spPr/>
      <dgm:t>
        <a:bodyPr/>
        <a:lstStyle/>
        <a:p>
          <a:endParaRPr lang="ru-RU"/>
        </a:p>
      </dgm:t>
    </dgm:pt>
    <dgm:pt modelId="{DC4086A1-01A2-4398-989B-173715F4C24F}">
      <dgm:prSet phldrT="[Текст]" custT="1"/>
      <dgm:spPr>
        <a:solidFill>
          <a:srgbClr val="D2ECB6"/>
        </a:solidFill>
      </dgm:spPr>
      <dgm:t>
        <a:bodyPr/>
        <a:lstStyle/>
        <a:p>
          <a:r>
            <a:rPr lang="ru-RU" sz="2400" b="1" dirty="0">
              <a:solidFill>
                <a:schemeClr val="tx1"/>
              </a:solidFill>
              <a:latin typeface="Arial Narrow" panose="020B0606020202030204" pitchFamily="34" charset="0"/>
              <a:cs typeface="Arial" pitchFamily="34" charset="0"/>
            </a:rPr>
            <a:t>Экранирующая функция </a:t>
          </a:r>
        </a:p>
        <a:p>
          <a:r>
            <a:rPr lang="ru-RU" sz="2400" dirty="0">
              <a:solidFill>
                <a:schemeClr val="tx1"/>
              </a:solidFill>
              <a:latin typeface="Arial Narrow" panose="020B0606020202030204" pitchFamily="34" charset="0"/>
              <a:cs typeface="Arial" pitchFamily="34" charset="0"/>
            </a:rPr>
            <a:t>(защищают от  фототоксичного  синего света и ультрафиолета) </a:t>
          </a:r>
        </a:p>
      </dgm:t>
    </dgm:pt>
    <dgm:pt modelId="{A11199AF-6BA4-4509-9859-B4EE1FEDC94F}" type="parTrans" cxnId="{20B4E09D-00DA-4D6A-BD83-E69D7E888852}">
      <dgm:prSet/>
      <dgm:spPr/>
      <dgm:t>
        <a:bodyPr/>
        <a:lstStyle/>
        <a:p>
          <a:endParaRPr lang="ru-RU"/>
        </a:p>
      </dgm:t>
    </dgm:pt>
    <dgm:pt modelId="{C90B4A71-FBC4-4D5C-8C04-0A80AE1221BE}" type="sibTrans" cxnId="{20B4E09D-00DA-4D6A-BD83-E69D7E888852}">
      <dgm:prSet/>
      <dgm:spPr/>
      <dgm:t>
        <a:bodyPr/>
        <a:lstStyle/>
        <a:p>
          <a:endParaRPr lang="ru-RU"/>
        </a:p>
      </dgm:t>
    </dgm:pt>
    <dgm:pt modelId="{260D4076-46B3-46CD-805E-5C8CD2DAB68A}">
      <dgm:prSet phldrT="[Текст]" custT="1"/>
      <dgm:spPr>
        <a:solidFill>
          <a:srgbClr val="D2ECB6"/>
        </a:solidFill>
      </dgm:spPr>
      <dgm:t>
        <a:bodyPr/>
        <a:lstStyle/>
        <a:p>
          <a:r>
            <a:rPr lang="ru-RU" sz="2400" b="1" dirty="0" err="1">
              <a:solidFill>
                <a:schemeClr val="tx1"/>
              </a:solidFill>
              <a:latin typeface="Arial Narrow" panose="020B0606020202030204" pitchFamily="34" charset="0"/>
              <a:cs typeface="Arial" pitchFamily="34" charset="0"/>
            </a:rPr>
            <a:t>Антиоксидантная</a:t>
          </a:r>
          <a:r>
            <a:rPr lang="ru-RU" sz="2400" b="1" dirty="0">
              <a:solidFill>
                <a:schemeClr val="tx1"/>
              </a:solidFill>
              <a:latin typeface="Arial Narrow" panose="020B0606020202030204" pitchFamily="34" charset="0"/>
              <a:cs typeface="Arial" pitchFamily="34" charset="0"/>
            </a:rPr>
            <a:t> функция </a:t>
          </a:r>
        </a:p>
        <a:p>
          <a:r>
            <a:rPr lang="ru-RU" sz="2400" dirty="0">
              <a:solidFill>
                <a:schemeClr val="tx1"/>
              </a:solidFill>
              <a:latin typeface="Arial Narrow" panose="020B0606020202030204" pitchFamily="34" charset="0"/>
              <a:cs typeface="Arial" pitchFamily="34" charset="0"/>
            </a:rPr>
            <a:t>(защита от образование перекисных соединений и свободных радикалов)</a:t>
          </a:r>
        </a:p>
      </dgm:t>
    </dgm:pt>
    <dgm:pt modelId="{20F3C5A8-4C93-4C72-A65B-769DD58A08E7}" type="parTrans" cxnId="{E86FEA81-6131-41D3-AC20-953A65950A4D}">
      <dgm:prSet/>
      <dgm:spPr/>
      <dgm:t>
        <a:bodyPr/>
        <a:lstStyle/>
        <a:p>
          <a:endParaRPr lang="ru-RU"/>
        </a:p>
      </dgm:t>
    </dgm:pt>
    <dgm:pt modelId="{64579DD4-93C8-43F6-AAF8-53067D675BDA}" type="sibTrans" cxnId="{E86FEA81-6131-41D3-AC20-953A65950A4D}">
      <dgm:prSet/>
      <dgm:spPr/>
      <dgm:t>
        <a:bodyPr/>
        <a:lstStyle/>
        <a:p>
          <a:endParaRPr lang="ru-RU"/>
        </a:p>
      </dgm:t>
    </dgm:pt>
    <dgm:pt modelId="{520A4C07-7871-4405-900E-04DF13D35E8C}" type="pres">
      <dgm:prSet presAssocID="{DF748428-317C-4B3A-AE98-ADC6C91701D5}" presName="outerComposite" presStyleCnt="0">
        <dgm:presLayoutVars>
          <dgm:chMax val="5"/>
          <dgm:dir/>
          <dgm:resizeHandles val="exact"/>
        </dgm:presLayoutVars>
      </dgm:prSet>
      <dgm:spPr/>
    </dgm:pt>
    <dgm:pt modelId="{0D2C9EAE-DF6E-4096-9DBB-B31BA53F7537}" type="pres">
      <dgm:prSet presAssocID="{DF748428-317C-4B3A-AE98-ADC6C91701D5}" presName="dummyMaxCanvas" presStyleCnt="0">
        <dgm:presLayoutVars/>
      </dgm:prSet>
      <dgm:spPr/>
    </dgm:pt>
    <dgm:pt modelId="{A51E4532-7450-4200-90B5-3254389174FB}" type="pres">
      <dgm:prSet presAssocID="{DF748428-317C-4B3A-AE98-ADC6C91701D5}" presName="ThreeNodes_1" presStyleLbl="node1" presStyleIdx="0" presStyleCnt="3" custLinFactNeighborY="-58333">
        <dgm:presLayoutVars>
          <dgm:bulletEnabled val="1"/>
        </dgm:presLayoutVars>
      </dgm:prSet>
      <dgm:spPr/>
    </dgm:pt>
    <dgm:pt modelId="{D0943699-C0C7-4071-8856-7E56835F7E55}" type="pres">
      <dgm:prSet presAssocID="{DF748428-317C-4B3A-AE98-ADC6C91701D5}" presName="ThreeNodes_2" presStyleLbl="node1" presStyleIdx="1" presStyleCnt="3" custScaleX="103669">
        <dgm:presLayoutVars>
          <dgm:bulletEnabled val="1"/>
        </dgm:presLayoutVars>
      </dgm:prSet>
      <dgm:spPr/>
    </dgm:pt>
    <dgm:pt modelId="{D34A0148-9BA1-4FCC-ADB5-284305B3613B}" type="pres">
      <dgm:prSet presAssocID="{DF748428-317C-4B3A-AE98-ADC6C91701D5}" presName="ThreeNodes_3" presStyleLbl="node1" presStyleIdx="2" presStyleCnt="3" custScaleX="107338" custLinFactNeighborX="669" custLinFactNeighborY="16667">
        <dgm:presLayoutVars>
          <dgm:bulletEnabled val="1"/>
        </dgm:presLayoutVars>
      </dgm:prSet>
      <dgm:spPr/>
    </dgm:pt>
    <dgm:pt modelId="{A2230D18-3DA5-4320-BA4B-F07771B77F29}" type="pres">
      <dgm:prSet presAssocID="{DF748428-317C-4B3A-AE98-ADC6C91701D5}" presName="ThreeConn_1-2" presStyleLbl="fgAccFollowNode1" presStyleIdx="0" presStyleCnt="2">
        <dgm:presLayoutVars>
          <dgm:bulletEnabled val="1"/>
        </dgm:presLayoutVars>
      </dgm:prSet>
      <dgm:spPr/>
    </dgm:pt>
    <dgm:pt modelId="{2C7AD6C4-32C6-4E1A-9468-BC28A1BDC9EB}" type="pres">
      <dgm:prSet presAssocID="{DF748428-317C-4B3A-AE98-ADC6C91701D5}" presName="ThreeConn_2-3" presStyleLbl="fgAccFollowNode1" presStyleIdx="1" presStyleCnt="2">
        <dgm:presLayoutVars>
          <dgm:bulletEnabled val="1"/>
        </dgm:presLayoutVars>
      </dgm:prSet>
      <dgm:spPr/>
    </dgm:pt>
    <dgm:pt modelId="{E5E93866-5E48-47DE-A52B-AC24C0320153}" type="pres">
      <dgm:prSet presAssocID="{DF748428-317C-4B3A-AE98-ADC6C91701D5}" presName="ThreeNodes_1_text" presStyleLbl="node1" presStyleIdx="2" presStyleCnt="3">
        <dgm:presLayoutVars>
          <dgm:bulletEnabled val="1"/>
        </dgm:presLayoutVars>
      </dgm:prSet>
      <dgm:spPr/>
    </dgm:pt>
    <dgm:pt modelId="{1CC29638-7CFB-41C2-9ADB-65DF7E966A04}" type="pres">
      <dgm:prSet presAssocID="{DF748428-317C-4B3A-AE98-ADC6C91701D5}" presName="ThreeNodes_2_text" presStyleLbl="node1" presStyleIdx="2" presStyleCnt="3">
        <dgm:presLayoutVars>
          <dgm:bulletEnabled val="1"/>
        </dgm:presLayoutVars>
      </dgm:prSet>
      <dgm:spPr/>
    </dgm:pt>
    <dgm:pt modelId="{041B8DB1-6191-418A-909C-2791CA3B7563}" type="pres">
      <dgm:prSet presAssocID="{DF748428-317C-4B3A-AE98-ADC6C91701D5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60E25326-FD03-4689-BEF0-4CC1997D6C9C}" type="presOf" srcId="{C26E2303-5297-46FB-8F31-0095BC3ACBD4}" destId="{A51E4532-7450-4200-90B5-3254389174FB}" srcOrd="0" destOrd="0" presId="urn:microsoft.com/office/officeart/2005/8/layout/vProcess5"/>
    <dgm:cxn modelId="{F0C20F28-2F28-41F7-8D4D-F6D54EFC38D5}" type="presOf" srcId="{C26E2303-5297-46FB-8F31-0095BC3ACBD4}" destId="{E5E93866-5E48-47DE-A52B-AC24C0320153}" srcOrd="1" destOrd="0" presId="urn:microsoft.com/office/officeart/2005/8/layout/vProcess5"/>
    <dgm:cxn modelId="{1360246A-8BF6-42C3-9FBB-0C7A4C63E1F2}" type="presOf" srcId="{DF748428-317C-4B3A-AE98-ADC6C91701D5}" destId="{520A4C07-7871-4405-900E-04DF13D35E8C}" srcOrd="0" destOrd="0" presId="urn:microsoft.com/office/officeart/2005/8/layout/vProcess5"/>
    <dgm:cxn modelId="{5B83BA6D-9BF2-4041-B5A1-474DBB3FD2C6}" srcId="{DF748428-317C-4B3A-AE98-ADC6C91701D5}" destId="{C26E2303-5297-46FB-8F31-0095BC3ACBD4}" srcOrd="0" destOrd="0" parTransId="{07B772B0-E114-42CC-B7A0-04FC784A46DC}" sibTransId="{212720BC-34C3-482E-8E8C-3FCF477BE30B}"/>
    <dgm:cxn modelId="{4AB15274-B752-4335-BAA6-557FFD449B34}" type="presOf" srcId="{260D4076-46B3-46CD-805E-5C8CD2DAB68A}" destId="{D34A0148-9BA1-4FCC-ADB5-284305B3613B}" srcOrd="0" destOrd="0" presId="urn:microsoft.com/office/officeart/2005/8/layout/vProcess5"/>
    <dgm:cxn modelId="{E86FEA81-6131-41D3-AC20-953A65950A4D}" srcId="{DF748428-317C-4B3A-AE98-ADC6C91701D5}" destId="{260D4076-46B3-46CD-805E-5C8CD2DAB68A}" srcOrd="2" destOrd="0" parTransId="{20F3C5A8-4C93-4C72-A65B-769DD58A08E7}" sibTransId="{64579DD4-93C8-43F6-AAF8-53067D675BDA}"/>
    <dgm:cxn modelId="{6AC74B8B-B12A-466D-9368-5DC5E84F933F}" type="presOf" srcId="{260D4076-46B3-46CD-805E-5C8CD2DAB68A}" destId="{041B8DB1-6191-418A-909C-2791CA3B7563}" srcOrd="1" destOrd="0" presId="urn:microsoft.com/office/officeart/2005/8/layout/vProcess5"/>
    <dgm:cxn modelId="{20B4E09D-00DA-4D6A-BD83-E69D7E888852}" srcId="{DF748428-317C-4B3A-AE98-ADC6C91701D5}" destId="{DC4086A1-01A2-4398-989B-173715F4C24F}" srcOrd="1" destOrd="0" parTransId="{A11199AF-6BA4-4509-9859-B4EE1FEDC94F}" sibTransId="{C90B4A71-FBC4-4D5C-8C04-0A80AE1221BE}"/>
    <dgm:cxn modelId="{3E7272A5-BDE9-4E89-9007-4CF612622E82}" type="presOf" srcId="{DC4086A1-01A2-4398-989B-173715F4C24F}" destId="{1CC29638-7CFB-41C2-9ADB-65DF7E966A04}" srcOrd="1" destOrd="0" presId="urn:microsoft.com/office/officeart/2005/8/layout/vProcess5"/>
    <dgm:cxn modelId="{82B313A8-EBDA-42CA-89C3-D576738B2C30}" type="presOf" srcId="{C90B4A71-FBC4-4D5C-8C04-0A80AE1221BE}" destId="{2C7AD6C4-32C6-4E1A-9468-BC28A1BDC9EB}" srcOrd="0" destOrd="0" presId="urn:microsoft.com/office/officeart/2005/8/layout/vProcess5"/>
    <dgm:cxn modelId="{9B4324BC-EF88-4F54-B4BD-8EDD59DCE30B}" type="presOf" srcId="{DC4086A1-01A2-4398-989B-173715F4C24F}" destId="{D0943699-C0C7-4071-8856-7E56835F7E55}" srcOrd="0" destOrd="0" presId="urn:microsoft.com/office/officeart/2005/8/layout/vProcess5"/>
    <dgm:cxn modelId="{17E53AD6-84C6-4C35-9F98-C17C97CCCB80}" type="presOf" srcId="{212720BC-34C3-482E-8E8C-3FCF477BE30B}" destId="{A2230D18-3DA5-4320-BA4B-F07771B77F29}" srcOrd="0" destOrd="0" presId="urn:microsoft.com/office/officeart/2005/8/layout/vProcess5"/>
    <dgm:cxn modelId="{040FB3E6-341F-4F37-B2A4-052CCEA7C26C}" type="presParOf" srcId="{520A4C07-7871-4405-900E-04DF13D35E8C}" destId="{0D2C9EAE-DF6E-4096-9DBB-B31BA53F7537}" srcOrd="0" destOrd="0" presId="urn:microsoft.com/office/officeart/2005/8/layout/vProcess5"/>
    <dgm:cxn modelId="{64E2A0BB-D67C-43E5-A23F-7D76BC6C3E55}" type="presParOf" srcId="{520A4C07-7871-4405-900E-04DF13D35E8C}" destId="{A51E4532-7450-4200-90B5-3254389174FB}" srcOrd="1" destOrd="0" presId="urn:microsoft.com/office/officeart/2005/8/layout/vProcess5"/>
    <dgm:cxn modelId="{3A871AD8-08BD-4221-9E7C-675D1E0BED38}" type="presParOf" srcId="{520A4C07-7871-4405-900E-04DF13D35E8C}" destId="{D0943699-C0C7-4071-8856-7E56835F7E55}" srcOrd="2" destOrd="0" presId="urn:microsoft.com/office/officeart/2005/8/layout/vProcess5"/>
    <dgm:cxn modelId="{EFED8A21-64F4-44A4-961F-1552342F63B1}" type="presParOf" srcId="{520A4C07-7871-4405-900E-04DF13D35E8C}" destId="{D34A0148-9BA1-4FCC-ADB5-284305B3613B}" srcOrd="3" destOrd="0" presId="urn:microsoft.com/office/officeart/2005/8/layout/vProcess5"/>
    <dgm:cxn modelId="{9F07D76C-7913-4D7B-BDAC-41732BA97C71}" type="presParOf" srcId="{520A4C07-7871-4405-900E-04DF13D35E8C}" destId="{A2230D18-3DA5-4320-BA4B-F07771B77F29}" srcOrd="4" destOrd="0" presId="urn:microsoft.com/office/officeart/2005/8/layout/vProcess5"/>
    <dgm:cxn modelId="{C77D25D1-29C8-4A21-B5BC-61155882EC24}" type="presParOf" srcId="{520A4C07-7871-4405-900E-04DF13D35E8C}" destId="{2C7AD6C4-32C6-4E1A-9468-BC28A1BDC9EB}" srcOrd="5" destOrd="0" presId="urn:microsoft.com/office/officeart/2005/8/layout/vProcess5"/>
    <dgm:cxn modelId="{56BAFA31-02BC-4720-BA48-8DE16D798754}" type="presParOf" srcId="{520A4C07-7871-4405-900E-04DF13D35E8C}" destId="{E5E93866-5E48-47DE-A52B-AC24C0320153}" srcOrd="6" destOrd="0" presId="urn:microsoft.com/office/officeart/2005/8/layout/vProcess5"/>
    <dgm:cxn modelId="{CD078E02-04C3-4672-90BD-F77878F06308}" type="presParOf" srcId="{520A4C07-7871-4405-900E-04DF13D35E8C}" destId="{1CC29638-7CFB-41C2-9ADB-65DF7E966A04}" srcOrd="7" destOrd="0" presId="urn:microsoft.com/office/officeart/2005/8/layout/vProcess5"/>
    <dgm:cxn modelId="{37E76C68-7071-44E9-9509-4A5AECD0A51F}" type="presParOf" srcId="{520A4C07-7871-4405-900E-04DF13D35E8C}" destId="{041B8DB1-6191-418A-909C-2791CA3B7563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1E4532-7450-4200-90B5-3254389174FB}">
      <dsp:nvSpPr>
        <dsp:cNvPr id="0" name=""/>
        <dsp:cNvSpPr/>
      </dsp:nvSpPr>
      <dsp:spPr>
        <a:xfrm>
          <a:off x="-132094" y="0"/>
          <a:ext cx="7200565" cy="1148514"/>
        </a:xfrm>
        <a:prstGeom prst="roundRect">
          <a:avLst>
            <a:gd name="adj" fmla="val 10000"/>
          </a:avLst>
        </a:prstGeom>
        <a:solidFill>
          <a:srgbClr val="D2ECB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chemeClr val="tx1"/>
              </a:solidFill>
              <a:latin typeface="Arial Narrow" panose="020B0606020202030204" pitchFamily="34" charset="0"/>
              <a:cs typeface="Arial" pitchFamily="34" charset="0"/>
            </a:rPr>
            <a:t>Поглощающая функция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  <a:latin typeface="Arial Narrow" panose="020B0606020202030204" pitchFamily="34" charset="0"/>
              <a:cs typeface="Arial" pitchFamily="34" charset="0"/>
            </a:rPr>
            <a:t>(поглощают фототоксичный синий свет и ультрафиолет)  </a:t>
          </a:r>
        </a:p>
      </dsp:txBody>
      <dsp:txXfrm>
        <a:off x="-98455" y="33639"/>
        <a:ext cx="5961229" cy="1081236"/>
      </dsp:txXfrm>
    </dsp:sp>
    <dsp:sp modelId="{D0943699-C0C7-4071-8856-7E56835F7E55}">
      <dsp:nvSpPr>
        <dsp:cNvPr id="0" name=""/>
        <dsp:cNvSpPr/>
      </dsp:nvSpPr>
      <dsp:spPr>
        <a:xfrm>
          <a:off x="371155" y="1339932"/>
          <a:ext cx="7464754" cy="1148514"/>
        </a:xfrm>
        <a:prstGeom prst="roundRect">
          <a:avLst>
            <a:gd name="adj" fmla="val 10000"/>
          </a:avLst>
        </a:prstGeom>
        <a:solidFill>
          <a:srgbClr val="D2ECB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chemeClr val="tx1"/>
              </a:solidFill>
              <a:latin typeface="Arial Narrow" panose="020B0606020202030204" pitchFamily="34" charset="0"/>
              <a:cs typeface="Arial" pitchFamily="34" charset="0"/>
            </a:rPr>
            <a:t>Экранирующая функция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  <a:latin typeface="Arial Narrow" panose="020B0606020202030204" pitchFamily="34" charset="0"/>
              <a:cs typeface="Arial" pitchFamily="34" charset="0"/>
            </a:rPr>
            <a:t>(защищают от  фототоксичного  синего света и ультрафиолета) </a:t>
          </a:r>
        </a:p>
      </dsp:txBody>
      <dsp:txXfrm>
        <a:off x="404794" y="1373571"/>
        <a:ext cx="5964897" cy="1081236"/>
      </dsp:txXfrm>
    </dsp:sp>
    <dsp:sp modelId="{D34A0148-9BA1-4FCC-ADB5-284305B3613B}">
      <dsp:nvSpPr>
        <dsp:cNvPr id="0" name=""/>
        <dsp:cNvSpPr/>
      </dsp:nvSpPr>
      <dsp:spPr>
        <a:xfrm>
          <a:off x="874404" y="2679865"/>
          <a:ext cx="7728943" cy="1148514"/>
        </a:xfrm>
        <a:prstGeom prst="roundRect">
          <a:avLst>
            <a:gd name="adj" fmla="val 10000"/>
          </a:avLst>
        </a:prstGeom>
        <a:solidFill>
          <a:srgbClr val="D2ECB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 err="1">
              <a:solidFill>
                <a:schemeClr val="tx1"/>
              </a:solidFill>
              <a:latin typeface="Arial Narrow" panose="020B0606020202030204" pitchFamily="34" charset="0"/>
              <a:cs typeface="Arial" pitchFamily="34" charset="0"/>
            </a:rPr>
            <a:t>Антиоксидантная</a:t>
          </a:r>
          <a:r>
            <a:rPr lang="ru-RU" sz="2400" b="1" kern="1200" dirty="0">
              <a:solidFill>
                <a:schemeClr val="tx1"/>
              </a:solidFill>
              <a:latin typeface="Arial Narrow" panose="020B0606020202030204" pitchFamily="34" charset="0"/>
              <a:cs typeface="Arial" pitchFamily="34" charset="0"/>
            </a:rPr>
            <a:t> функция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  <a:latin typeface="Arial Narrow" panose="020B0606020202030204" pitchFamily="34" charset="0"/>
              <a:cs typeface="Arial" pitchFamily="34" charset="0"/>
            </a:rPr>
            <a:t>(защита от образование перекисных соединений и свободных радикалов)</a:t>
          </a:r>
        </a:p>
      </dsp:txBody>
      <dsp:txXfrm>
        <a:off x="908043" y="2713504"/>
        <a:ext cx="6178385" cy="1081236"/>
      </dsp:txXfrm>
    </dsp:sp>
    <dsp:sp modelId="{A2230D18-3DA5-4320-BA4B-F07771B77F29}">
      <dsp:nvSpPr>
        <dsp:cNvPr id="0" name=""/>
        <dsp:cNvSpPr/>
      </dsp:nvSpPr>
      <dsp:spPr>
        <a:xfrm>
          <a:off x="6321937" y="870956"/>
          <a:ext cx="746534" cy="74653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400" kern="1200"/>
        </a:p>
      </dsp:txBody>
      <dsp:txXfrm>
        <a:off x="6489907" y="870956"/>
        <a:ext cx="410594" cy="561767"/>
      </dsp:txXfrm>
    </dsp:sp>
    <dsp:sp modelId="{2C7AD6C4-32C6-4E1A-9468-BC28A1BDC9EB}">
      <dsp:nvSpPr>
        <dsp:cNvPr id="0" name=""/>
        <dsp:cNvSpPr/>
      </dsp:nvSpPr>
      <dsp:spPr>
        <a:xfrm>
          <a:off x="6957281" y="2203232"/>
          <a:ext cx="746534" cy="74653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400" kern="1200"/>
        </a:p>
      </dsp:txBody>
      <dsp:txXfrm>
        <a:off x="7125251" y="2203232"/>
        <a:ext cx="410594" cy="5617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967989-A365-45A5-9E0F-F5031E9BE6BF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49F409-8B98-4A86-9EFD-7806672261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795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97E536-5868-470F-B490-439C99EB07B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848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9F409-8B98-4A86-9EFD-780667226195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789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9F409-8B98-4A86-9EFD-780667226195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901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97E536-5868-470F-B490-439C99EB07BC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464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97E536-5868-470F-B490-439C99EB07BC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550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97E536-5868-470F-B490-439C99EB07BC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847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97E536-5868-470F-B490-439C99EB07BC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958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B207AB-3FB4-479E-9C74-7784958BD8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BDD4C1-58D4-4AF8-9E3A-8F5B57C9CF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8B54C4-9C7B-4FFB-9F2F-1AD4E85BF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8FD47-8491-4FF8-8282-38CBB8DEBE1D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AC94A5-8976-4C63-B531-B5DBD3480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63234D-BF7E-44AA-BF76-8A7C6967C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3C180-E23C-4C10-AD1A-7ECECDECE1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831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CE488B-9F47-4884-B176-F4DC86769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F4F46DE-BC7F-43CB-B86D-1BD48B8064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E3E3C6-DDEA-4DFE-AE10-12DB94D26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8FD47-8491-4FF8-8282-38CBB8DEBE1D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6FA61E-0862-4982-AD18-19580FCC1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83BC4D-E9B7-43E1-B42A-88593ACC3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3C180-E23C-4C10-AD1A-7ECECDECE1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118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1A6965B-B261-483D-AC76-F6C8E4DF85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69F32A4-6822-431F-A794-393D1AC43F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B25D86-4380-4DE4-BF37-03DC44503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8FD47-8491-4FF8-8282-38CBB8DEBE1D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5ED992-4586-442E-9508-253A0817E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888BD0-2E13-42E4-8053-20C93A9E5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3C180-E23C-4C10-AD1A-7ECECDECE1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581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20676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06F45-26E9-4568-9107-7BBB76D67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467" y="397966"/>
            <a:ext cx="11457170" cy="40399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6498023"/>
            <a:ext cx="12206767" cy="360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7383" y="6414121"/>
            <a:ext cx="12206767" cy="71997"/>
          </a:xfrm>
          <a:prstGeom prst="rect">
            <a:avLst/>
          </a:prstGeom>
          <a:solidFill>
            <a:srgbClr val="F3B84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809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69464B-40CD-448E-B465-845009B5F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3602EE-AF4B-4520-BB48-E71D56325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23339E-B22D-4978-91CF-E9F990544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8FD47-8491-4FF8-8282-38CBB8DEBE1D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C2E21A-C9F1-4461-B8D2-587DCB32F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E0F567-9235-47F1-B785-C7254C0F3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3C180-E23C-4C10-AD1A-7ECECDECE1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102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CB694B-A015-4922-9A5A-B5952726C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B836B-4470-47DC-849E-3666B65C28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DBDEFE-9E44-490B-A2D6-4AB194770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8FD47-8491-4FF8-8282-38CBB8DEBE1D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9BB367-DCD5-4937-9944-8E7E93014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0E3E26-F92C-4A95-BD91-9CB314DDB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3C180-E23C-4C10-AD1A-7ECECDECE1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750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010065-D6E1-475C-ACCC-0C46ADCCF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CA0888-A8EB-43EF-AE4F-4CAC0CF4AF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3EC4F7-A983-4602-B201-6488F90599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BBF921-3764-439F-BD20-33675C80E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8FD47-8491-4FF8-8282-38CBB8DEBE1D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B16971D-DDF0-407B-8333-E3008F0A4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9945C6-770C-436E-B3EE-0B6494BD7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3C180-E23C-4C10-AD1A-7ECECDECE1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464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8A313E-437F-428C-833B-A0A69FEEC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AE3930C-5805-4B19-97ED-16AE6E7A74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3FA300-815F-4CE9-AD46-E466AA1DC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23C8C2C-D55F-4D9A-ACCE-A9A962A567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3412453-83FD-466B-9680-B3370F001B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75B6FC2-7B00-415B-A16E-BD22D4E3E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8FD47-8491-4FF8-8282-38CBB8DEBE1D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F38D7BC-B1C4-41E7-9284-966C32195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91F6805-B328-4960-A7E7-21438DE4B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3C180-E23C-4C10-AD1A-7ECECDECE1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324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2AEF5A-659B-43E4-997F-714D67876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CDD8374-CA81-446F-B65F-0CBF67A69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8FD47-8491-4FF8-8282-38CBB8DEBE1D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BF08EC7-B091-4F8B-A420-FFC2A6C5E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FCBDEE6-840D-4E13-91F1-589164D66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3C180-E23C-4C10-AD1A-7ECECDECE1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493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A3BA8DE-2BB1-4FF9-809C-66495738B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8FD47-8491-4FF8-8282-38CBB8DEBE1D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AF0D60-55FF-4583-9ED6-0FA1EF189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8366DE-61BD-4248-B14C-C1C9E3380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3C180-E23C-4C10-AD1A-7ECECDECE1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135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AC7D7F-DAF5-409F-842A-A1E8629AF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0090A8-A1B6-4425-BE3C-9C6FAF1AD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5EAD4E9-DCC6-4CDD-BA7F-7943D8479D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142D50-19AD-4842-B603-6FF0FDC0A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8FD47-8491-4FF8-8282-38CBB8DEBE1D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BC3922-24AF-43DA-B348-E850CD8A0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9250AB3-2824-468F-A3E3-EDFC961F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3C180-E23C-4C10-AD1A-7ECECDECE1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109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59A62B-4FC2-41EA-9FCE-95A586B21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FFB7799-7754-498A-BBDC-BE9B41BC47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E6E42C-B6E3-4B9B-BF7B-FFB75B618C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5553A8D-4C1C-4EE8-9E78-B8523B815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8FD47-8491-4FF8-8282-38CBB8DEBE1D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38B136-FDD1-4449-82D1-FAFA3D65E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B5DC09-7EED-4752-8D63-51CD72827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3C180-E23C-4C10-AD1A-7ECECDECE1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65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425A49-85E2-496D-9F60-7EEF74043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D590E9B-71BC-42AB-BA05-3F7F82777C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B99A2C-A2D0-4B2B-A9B4-B81A486D24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8FD47-8491-4FF8-8282-38CBB8DEBE1D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08DD12-312B-4A5B-A695-180C3ECDC3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6108AC-961D-43E3-A7C5-C12AC567C9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3C180-E23C-4C10-AD1A-7ECECDECE1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008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muzub.ru/%D0%B7%D0%B4%D0%BE%D1%80%D0%BE%D0%B2%D0%BE%D0%B5-%D0%BF%D0%B8%D1%82%D0%B0%D0%BD%D0%B8%D0%B5/%D0%BE%D0%B1%D1%83%D1%87%D0%B0%D1%8E%D1%89%D0%B0%D1%8F-%D0%BF%D1%80%D0%BE%D1%81%D0%B2%D0%B5%D1%82%D0%B8%D1%82%D0%B5%D0%BB%D1%8C%D1%81%D0%BA%D0%B0%D1%8F-%D0%BF%D1%80%D0%BE%D0%B3%D1%80%D0%B0%D0%BC/#_ftn3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4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02.rospotrebnadzor.ru/upload/iblock/202007/7&#1054;&#1055;%20&#1076;&#1083;&#1103;%20&#1083;&#1080;&#1094;%20&#1087;&#1086;&#1074;%20&#1092;&#1080;&#1079;%20&#1072;&#1082;&#1090;&#1080;&#1074;.docx" TargetMode="External"/><Relationship Id="rId3" Type="http://schemas.openxmlformats.org/officeDocument/2006/relationships/hyperlink" Target="http://02.rospotrebnadzor.ru/upload/iblock/202007/2&#1055;&#1088;&#1086;&#1075;&#1088;&#1072;&#1084;&#1084;&#1072;__&#1096;&#1082;&#1086;&#1083;&#1100;&#1085;&#1080;&#1082;&#1080;.docx" TargetMode="External"/><Relationship Id="rId7" Type="http://schemas.openxmlformats.org/officeDocument/2006/relationships/hyperlink" Target="http://02.rospotrebnadzor.ru/upload/iblock/202007/6&#1054;&#1055;%20&#1076;&#1083;&#1103;%20&#1073;&#1077;&#1088;%20&#1080;%20&#1082;&#1086;&#1088;&#1084;%20&#1078;&#1077;&#1085;.docx" TargetMode="External"/><Relationship Id="rId2" Type="http://schemas.openxmlformats.org/officeDocument/2006/relationships/hyperlink" Target="http://02.rospotrebnadzor.ru/upload/iblock/202007/1&#1055;&#1088;&#1086;&#1075;&#1088;&#1072;&#1084;&#1084;&#1072;__&#1076;&#1086;&#1096;&#1082;&#1086;&#1083;&#1100;&#1085;&#1080;&#1082;&#1080;.docx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02.rospotrebnadzor.ru/upload/iblock/202007/5&#1054;&#1055;%20&#1076;&#1083;&#1103;%20&#1074;&#1079;&#1088;&#1086;&#1089;&#1083;&#1099;&#1093;.docx" TargetMode="External"/><Relationship Id="rId5" Type="http://schemas.openxmlformats.org/officeDocument/2006/relationships/hyperlink" Target="http://02.rospotrebnadzor.ru/upload/iblock/202007/4&#1055;&#1088;&#1086;&#1075;&#1088;&#1072;&#1084;&#1084;&#1072;_&#1069;&#1088;&#1080;&#1089;&#1084;&#1072;&#1085;&#1072;%205.doc" TargetMode="External"/><Relationship Id="rId4" Type="http://schemas.openxmlformats.org/officeDocument/2006/relationships/hyperlink" Target="http://02.rospotrebnadzor.ru/upload/iblock/202007/3&#1055;&#1088;&#1086;&#1075;&#1088;&#1072;&#1084;&#1084;&#1072;__5.docx" TargetMode="External"/><Relationship Id="rId9" Type="http://schemas.openxmlformats.org/officeDocument/2006/relationships/hyperlink" Target="http://02.rospotrebnadzor.ru/upload/iblock/202007/8&#1054;&#1055;%20&#1076;&#1083;&#1103;%2060+.docx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67CB54-76DA-42C8-84DD-0B46AD74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ыу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92B5F9-A359-454F-90AF-15B3B2E70C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7DAE1F4-9E85-41BD-9B2E-3B866BEDE285}"/>
              </a:ext>
            </a:extLst>
          </p:cNvPr>
          <p:cNvSpPr/>
          <p:nvPr/>
        </p:nvSpPr>
        <p:spPr>
          <a:xfrm>
            <a:off x="-46348" y="-40511"/>
            <a:ext cx="12238348" cy="693902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i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27A735-D201-48F3-B2EF-C3910CC86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019" y="538964"/>
            <a:ext cx="1893961" cy="18939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20C534B-C598-4F51-90AC-F68920545E53}"/>
              </a:ext>
            </a:extLst>
          </p:cNvPr>
          <p:cNvSpPr txBox="1"/>
          <p:nvPr/>
        </p:nvSpPr>
        <p:spPr>
          <a:xfrm>
            <a:off x="5462572" y="6306986"/>
            <a:ext cx="60944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Москва</a:t>
            </a:r>
            <a:r>
              <a:rPr lang="en-US" sz="1200" dirty="0">
                <a:solidFill>
                  <a:schemeClr val="bg1"/>
                </a:solidFill>
              </a:rPr>
              <a:t> 2021</a:t>
            </a:r>
            <a:r>
              <a:rPr lang="ru-RU" sz="1200" dirty="0">
                <a:solidFill>
                  <a:schemeClr val="bg1"/>
                </a:solidFill>
              </a:rPr>
              <a:t> </a:t>
            </a:r>
            <a:endParaRPr lang="ru-RU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2B6FB8-82E4-4E80-916B-592AF082FFF8}"/>
              </a:ext>
            </a:extLst>
          </p:cNvPr>
          <p:cNvSpPr txBox="1"/>
          <p:nvPr/>
        </p:nvSpPr>
        <p:spPr>
          <a:xfrm>
            <a:off x="2108199" y="2625406"/>
            <a:ext cx="7975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 Narrow" panose="020B0706020202030204" pitchFamily="34" charset="0"/>
              </a:rPr>
              <a:t>Приказ Роспотребнадзора от 07.07.2020 N 379. Как использовать его для увеличения эффективности обучения и улучшения функциональных показателей здоровья детей на примере бренда «Доппельгерц»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538364-493C-4C03-9067-377E9E7B1B08}"/>
              </a:ext>
            </a:extLst>
          </p:cNvPr>
          <p:cNvSpPr txBox="1"/>
          <p:nvPr/>
        </p:nvSpPr>
        <p:spPr>
          <a:xfrm>
            <a:off x="3657325" y="4148462"/>
            <a:ext cx="48310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Руководитель отдела обучения ООО </a:t>
            </a:r>
            <a:r>
              <a:rPr lang="ru-RU" sz="1600" dirty="0" err="1">
                <a:solidFill>
                  <a:schemeClr val="bg1"/>
                </a:solidFill>
              </a:rPr>
              <a:t>Квайссер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Фарма</a:t>
            </a:r>
            <a:endParaRPr lang="ru-RU" sz="1600" dirty="0">
              <a:solidFill>
                <a:schemeClr val="bg1"/>
              </a:solidFill>
            </a:endParaRPr>
          </a:p>
          <a:p>
            <a:pPr algn="ctr"/>
            <a:r>
              <a:rPr lang="ru-RU" sz="1600" dirty="0">
                <a:solidFill>
                  <a:schemeClr val="bg1"/>
                </a:solidFill>
              </a:rPr>
              <a:t>Лучин Вадим </a:t>
            </a:r>
          </a:p>
        </p:txBody>
      </p:sp>
    </p:spTree>
    <p:extLst>
      <p:ext uri="{BB962C8B-B14F-4D97-AF65-F5344CB8AC3E}">
        <p14:creationId xmlns:p14="http://schemas.microsoft.com/office/powerpoint/2010/main" val="931956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A9A70C-D1A7-4143-8675-676B4BD26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539"/>
            <a:ext cx="10515600" cy="315912"/>
          </a:xfrm>
        </p:spPr>
        <p:txBody>
          <a:bodyPr>
            <a:normAutofit fontScale="90000"/>
          </a:bodyPr>
          <a:lstStyle/>
          <a:p>
            <a:r>
              <a:rPr lang="ru-RU" sz="3200" b="1" i="0" dirty="0">
                <a:solidFill>
                  <a:srgbClr val="FF0000"/>
                </a:solidFill>
                <a:effectLst/>
                <a:latin typeface="Arial Narrow" panose="020B0606020202030204" pitchFamily="34" charset="0"/>
              </a:rPr>
              <a:t>Основные принципы здорового питания</a:t>
            </a:r>
            <a:endParaRPr lang="ru-RU" sz="32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4CE931-D335-46A6-B91F-91D40E0BE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38426"/>
            <a:ext cx="10515600" cy="5654449"/>
          </a:xfrm>
        </p:spPr>
        <p:txBody>
          <a:bodyPr>
            <a:normAutofit fontScale="77500" lnSpcReduction="20000"/>
          </a:bodyPr>
          <a:lstStyle/>
          <a:p>
            <a:pPr marL="0" indent="0" algn="l">
              <a:buNone/>
            </a:pPr>
            <a:r>
              <a:rPr lang="ru-RU" b="0" i="0" dirty="0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1) обеспечение разнообразия меню (включение блюд, предусматривающих использование не менее 20 наименований продуктов в суточном меню, отсутствие повторов блюд в течение дня и двух смежных с ним календарных дней); </a:t>
            </a:r>
          </a:p>
          <a:p>
            <a:pPr marL="0" indent="0" algn="l">
              <a:buNone/>
            </a:pPr>
            <a:r>
              <a:rPr lang="ru-RU" b="0" i="0" dirty="0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2) соответствие энергетической ценности энергозатратам, </a:t>
            </a:r>
            <a:r>
              <a:rPr lang="ru-RU" b="1" i="0" dirty="0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химического состава блюд — физиологическим потребностям организма в макро- и микронутриентах</a:t>
            </a:r>
            <a:r>
              <a:rPr lang="ru-RU" b="0" i="0" dirty="0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; </a:t>
            </a:r>
          </a:p>
          <a:p>
            <a:pPr marL="0" indent="0" algn="l">
              <a:buNone/>
            </a:pPr>
            <a:r>
              <a:rPr lang="ru-RU" b="0" i="0" dirty="0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3) использование в меню блюд, рецептуры которых, предусматривают использование щадящих методов кулинарной обработки;</a:t>
            </a:r>
          </a:p>
          <a:p>
            <a:pPr marL="0" indent="0" algn="l">
              <a:buNone/>
            </a:pPr>
            <a:r>
              <a:rPr lang="ru-RU" b="0" i="0" dirty="0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 4) использование в меню пищевых продуктов со сниженным содержанием насыщенных жиров, простых сахаров, поваренной соли; а также продуктов содержащих пищевые волокна; продукты, обогащенные витаминами, микроэлементами, </a:t>
            </a:r>
            <a:r>
              <a:rPr lang="ru-RU" b="0" i="0" dirty="0" err="1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бифидо</a:t>
            </a:r>
            <a:r>
              <a:rPr lang="ru-RU" b="0" i="0" dirty="0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- и лакто- бактериями и биологически активными добавками;</a:t>
            </a:r>
          </a:p>
          <a:p>
            <a:pPr marL="0" indent="0" algn="l">
              <a:buNone/>
            </a:pPr>
            <a:r>
              <a:rPr lang="ru-RU" b="0" i="0" dirty="0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 5) оптимальный режим питания; </a:t>
            </a:r>
          </a:p>
          <a:p>
            <a:pPr marL="0" indent="0" algn="l">
              <a:buNone/>
            </a:pPr>
            <a:r>
              <a:rPr lang="ru-RU" b="0" i="0" dirty="0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6) наличие необходимого оборудования и прочих условий для приготовления блюд меню, хранения пищевых продуктов; </a:t>
            </a:r>
          </a:p>
          <a:p>
            <a:pPr marL="0" indent="0" algn="l">
              <a:buNone/>
            </a:pPr>
            <a:r>
              <a:rPr lang="ru-RU" b="0" i="0" dirty="0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7) отсутствие в меню продуктов в технологии изготовления которых использовались усилители вкуса, красители, запрещенные консерванты; продуктов, запрещенных к употреблению в дошкольных организациях; а также продуктов с нарушениями условий хранения и истекшим сроком годности, продуктов поступивших без маркировочных ярлыков и (или) без сопроводительных документов, подтверждающих безопасность пищевых продуктов.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3061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A868D4-D58C-44BE-AD60-DD91727DA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Arial Narrow" panose="020B0606020202030204" pitchFamily="34" charset="0"/>
              </a:rPr>
              <a:t>Цели программы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121A2A-E7A2-4900-95A7-AE4DD33AD1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Освоение детьми дошкольного возраста в игровой форме обязательных навыков, направленных на здоровое питание и профилактику нарушений здоровья, обусловленных нездоровым питанием и нарушениями правил личной гигиены;</a:t>
            </a:r>
          </a:p>
          <a:p>
            <a:pPr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Выработка у детей дошкольного возраста стереотипов здорового пищевого поведения.</a:t>
            </a:r>
          </a:p>
          <a:p>
            <a:pPr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Формирование у родителей, педагогов, а также лиц, занятых в сфере ухода и присмотра за детьми навыков организации здорового питания, в том числе, в условиях самоизоляции (при введении ограничительных мероприятий, обусловленных эпидемиологическими рисками здоровью инфекционного и неинфекционного генеза</a:t>
            </a:r>
            <a:r>
              <a:rPr lang="ru-RU" b="0" i="0" dirty="0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6256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B4E0B10-D3C3-4717-A4AA-EDAE6C0EB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5233"/>
            <a:ext cx="10515600" cy="6410130"/>
          </a:xfrm>
        </p:spPr>
        <p:txBody>
          <a:bodyPr>
            <a:normAutofit fontScale="77500" lnSpcReduction="20000"/>
          </a:bodyPr>
          <a:lstStyle/>
          <a:p>
            <a:pPr marL="0" indent="0" algn="l">
              <a:buNone/>
            </a:pPr>
            <a:r>
              <a:rPr lang="ru-RU" sz="4100" b="0" i="0" dirty="0">
                <a:solidFill>
                  <a:srgbClr val="FF0000"/>
                </a:solidFill>
                <a:effectLst/>
                <a:latin typeface="Arial Narrow" panose="020B0606020202030204" pitchFamily="34" charset="0"/>
              </a:rPr>
              <a:t>Вырабатываемые программой обязательные навыки и стереотипы поведения у детей в дошкольных организациях: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100" b="0" i="0" dirty="0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мой руки перед едой (как правильно мыть руки; почему надо мыть руки);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100" b="0" i="0" dirty="0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когда я ем я глух и нем;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100" b="0" i="0" dirty="0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ешь не спеша, во время еды не отвлекайся, старательно пережёвывай пищу;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100" b="0" i="0" dirty="0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не ешь пищу, которая упала на пол;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100" b="0" i="0" dirty="0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ешь только за чистым столом и только из чистой посуды;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100" b="0" i="0" dirty="0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после еды убери за собой;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100" b="0" i="0" dirty="0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после еды мой руки и полощи рот;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100" b="0" i="0" dirty="0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каждый день ешь фрукты и овощи, пей молоко;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100" b="0" i="0" dirty="0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ешь не реже 4-х раз в день (на завтрак кашу, на обед салат, суп, второе и компот, на полдник булочку или фрукт, на ужин второе блюдо, перед сном кефир);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100" b="0" i="0" dirty="0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не ешь на ходу;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100" b="0" i="0" dirty="0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умей отличать здоровые продукты (фрукты, овощи, молоко) от пустых продуктов (конфеты, чипсы; колбасы);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100" b="0" i="0" dirty="0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учись рассказывать родителям, чем кормили в детском саду, что понравилось, а что нет.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9032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772BFD8-C1F3-45FB-BFE1-F9110481A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588" y="41670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600" b="0" i="0" dirty="0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Тема: 1. Физиология пищеварения ребенка.</a:t>
            </a:r>
          </a:p>
          <a:p>
            <a:pPr marL="0" indent="0">
              <a:buNone/>
            </a:pPr>
            <a:r>
              <a:rPr lang="ru-RU" sz="2600" b="0" i="0" dirty="0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Тема: 2. Потребность ребенка в пищевых и биологически ценных веществах.</a:t>
            </a:r>
          </a:p>
          <a:p>
            <a:pPr marL="0" indent="0">
              <a:buNone/>
            </a:pPr>
            <a:r>
              <a:rPr lang="ru-RU" sz="1800" b="0" i="0" dirty="0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потребность в пищевых веществах на 1 кг массы тела</a:t>
            </a:r>
            <a:r>
              <a:rPr lang="ru-RU" sz="1800" b="0" i="0" dirty="0">
                <a:solidFill>
                  <a:srgbClr val="3C4858"/>
                </a:solidFill>
                <a:effectLst/>
                <a:latin typeface="Tahoma" panose="020B0604030504040204" pitchFamily="34" charset="0"/>
              </a:rPr>
              <a:t>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b="0" i="0" dirty="0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от 1 г. до 2-х лет — 59,5 ккал на 1 кг массы тела;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b="0" i="0" dirty="0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 от 2-х до 3-х лет — 56,1 ккал на 1 кг массы тела;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b="0" i="0" dirty="0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от 3-х до 4-х лет- 54,1 ккал на 1 кг массы тела;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b="0" i="0" dirty="0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от 4-х до 5-ти лет — 51,9 ккал на 1 кг массы тела;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b="0" i="0" dirty="0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от 5-ти до 6-ти лет — 49,1 ккал на 1 кг массы тела;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b="0" i="0" dirty="0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от 6-ти до 7­ми лет — 46,4 ккал на 1 кг массы тела.</a:t>
            </a:r>
            <a:endParaRPr lang="ru-RU" sz="1800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CD679B-C550-4280-93DA-02EE141F6601}"/>
              </a:ext>
            </a:extLst>
          </p:cNvPr>
          <p:cNvSpPr txBox="1"/>
          <p:nvPr/>
        </p:nvSpPr>
        <p:spPr>
          <a:xfrm>
            <a:off x="6209522" y="1496076"/>
            <a:ext cx="609755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Суммарные </a:t>
            </a:r>
            <a:r>
              <a:rPr lang="ru-RU" b="0" i="0" dirty="0" err="1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энерготраты</a:t>
            </a:r>
            <a:r>
              <a:rPr lang="ru-RU" b="0" i="0" dirty="0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 ребенка (суточная потребность в энергии) в зависимости от возраста ребенка и массы ребенка составляет в среднем </a:t>
            </a:r>
          </a:p>
          <a:p>
            <a:r>
              <a:rPr lang="ru-RU" b="0" i="0" dirty="0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для детей 1-2-х лет — 1155 ккал/сутки,</a:t>
            </a:r>
          </a:p>
          <a:p>
            <a:r>
              <a:rPr lang="ru-RU" b="0" i="0" dirty="0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от 2-х до 3-х лет — 1200 ккал/сутки;</a:t>
            </a:r>
          </a:p>
          <a:p>
            <a:r>
              <a:rPr lang="ru-RU" b="0" i="0" dirty="0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 от 3-х до 4-х лет — 1400 ккал/сутки; </a:t>
            </a:r>
          </a:p>
          <a:p>
            <a:r>
              <a:rPr lang="ru-RU" b="0" i="0" dirty="0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от 4-х до 5-ти лет — 1700 ккал/сутки; </a:t>
            </a:r>
          </a:p>
          <a:p>
            <a:r>
              <a:rPr lang="ru-RU" b="0" i="0" dirty="0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от 5-ти до 6-ти лет — 1800 ккал/сутки; </a:t>
            </a:r>
          </a:p>
          <a:p>
            <a:r>
              <a:rPr lang="ru-RU" b="0" i="0" dirty="0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от 6-ти до 7-ми лет — 1900 ккал/сутки .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575412-157F-42ED-9352-43CA5DDB22D7}"/>
              </a:ext>
            </a:extLst>
          </p:cNvPr>
          <p:cNvSpPr txBox="1"/>
          <p:nvPr/>
        </p:nvSpPr>
        <p:spPr>
          <a:xfrm>
            <a:off x="774441" y="4323193"/>
            <a:ext cx="108701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Критерием оценки качества пищевой ценности пищевых продуктов является содержание в 100 г съедобной части продукта белков, жиров, углеводов (в г), некоторых витаминов, макро- и микроэлементов (в мг), энергетическая ценность (в ккал или кДж).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2B4C7A-C020-4358-9419-2C6FC2AF59E3}"/>
              </a:ext>
            </a:extLst>
          </p:cNvPr>
          <p:cNvSpPr txBox="1"/>
          <p:nvPr/>
        </p:nvSpPr>
        <p:spPr>
          <a:xfrm>
            <a:off x="774441" y="5488317"/>
            <a:ext cx="60975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dirty="0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Тема 3. Рекомендации по организации питания.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17AF78C5-D138-431B-9123-7C4B525A8002}"/>
              </a:ext>
            </a:extLst>
          </p:cNvPr>
          <p:cNvSpPr/>
          <p:nvPr/>
        </p:nvSpPr>
        <p:spPr>
          <a:xfrm>
            <a:off x="307910" y="1369682"/>
            <a:ext cx="5458408" cy="282909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0CE8CF1A-E32F-4C15-85D6-E149136ABA1D}"/>
              </a:ext>
            </a:extLst>
          </p:cNvPr>
          <p:cNvSpPr/>
          <p:nvPr/>
        </p:nvSpPr>
        <p:spPr>
          <a:xfrm>
            <a:off x="6186196" y="1363022"/>
            <a:ext cx="5458408" cy="282909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081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7459381-7210-40FA-8646-F690F9B52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935"/>
            <a:ext cx="10515600" cy="5953028"/>
          </a:xfrm>
        </p:spPr>
        <p:txBody>
          <a:bodyPr>
            <a:normAutofit fontScale="92500" lnSpcReduction="20000"/>
          </a:bodyPr>
          <a:lstStyle/>
          <a:p>
            <a:pPr marL="0" indent="0" algn="l">
              <a:buNone/>
            </a:pPr>
            <a:r>
              <a:rPr lang="ru-RU" b="0" i="0" dirty="0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При составлении меню для ребенка рекомендуется соблюдать следующие принципы: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0" i="0" dirty="0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калорийность должна соответствовать энергетическим тратам, при этом, 12-17% энергии необходимо получать за счет белков, 25-35% — за счет жиров и 50</a:t>
            </a:r>
            <a:r>
              <a:rPr lang="en-US" b="0" i="0" dirty="0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-</a:t>
            </a:r>
            <a:r>
              <a:rPr lang="ru-RU" b="0" i="0" dirty="0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­55% — за счет углеводов;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0" i="0" dirty="0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следует правильно распределять калорийность рациона в течение дня;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i="0" dirty="0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пищевой рацион должен обеспечивать организм необходимым количеством воды, витаминов, минеральных солей и содержать все незаменимые аминокислоты и ненасыщенные жирные кислоты;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0" i="0" dirty="0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при составлении меню должно быть сведено к минимуму использование продуктов, содержащих критически значимые нутриенты;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0" i="0" dirty="0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продукты, используемые в питании детей дошкольного возраста не должны содержать усилителей вкуса (ароматизаторы, вкусовые добавки, подслащивающие вещества, кислоты и регуляторы кислотности), искусственные красители (красители, стабилизаторы окраски); не рекомендуется включать в меню продукты в состав которых входят добавки, повышающие </a:t>
            </a:r>
            <a:r>
              <a:rPr lang="ru-RU" b="0" i="0" dirty="0" err="1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сохранностьпродуктов</a:t>
            </a:r>
            <a:r>
              <a:rPr lang="ru-RU" b="0" i="0" dirty="0">
                <a:solidFill>
                  <a:srgbClr val="3C4858"/>
                </a:solidFill>
                <a:effectLst/>
                <a:latin typeface="Arial Narrow" panose="020B0606020202030204" pitchFamily="34" charset="0"/>
              </a:rPr>
              <a:t> питания и увеличивающие сроки их хранения (консерванты)</a:t>
            </a:r>
            <a:r>
              <a:rPr lang="ru-RU" b="0" i="0" u="none" strike="noStrike" baseline="30000" dirty="0">
                <a:solidFill>
                  <a:srgbClr val="E20000"/>
                </a:solidFill>
                <a:effectLst/>
                <a:latin typeface="Arial Narrow" panose="020B0606020202030204" pitchFamily="34" charset="0"/>
                <a:hlinkClick r:id="rId2"/>
              </a:rPr>
              <a:t>[</a:t>
            </a:r>
            <a:endParaRPr lang="ru-RU" b="0" i="0" dirty="0">
              <a:solidFill>
                <a:srgbClr val="3C4858"/>
              </a:solidFill>
              <a:effectLst/>
              <a:latin typeface="Arial Narrow" panose="020B0606020202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5074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E31298-56C2-49CA-8BD0-F2745AD0EB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01" t="27853" r="28250" b="19999"/>
          <a:stretch/>
        </p:blipFill>
        <p:spPr>
          <a:xfrm>
            <a:off x="1759583" y="63000"/>
            <a:ext cx="9352093" cy="67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531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CFF2A3B-7DF6-4CAE-B170-B5AE016E9F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43" t="38543" r="46681" b="9656"/>
          <a:stretch/>
        </p:blipFill>
        <p:spPr>
          <a:xfrm>
            <a:off x="2283095" y="225000"/>
            <a:ext cx="8967433" cy="64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26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2BE3B7-A503-4867-BE8D-AAE0B41621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265" t="28235" r="7264" b="21412"/>
          <a:stretch/>
        </p:blipFill>
        <p:spPr>
          <a:xfrm>
            <a:off x="2893343" y="121022"/>
            <a:ext cx="6892267" cy="66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757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2BC9B6-AFC6-40FA-8E61-E90C17034C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621" t="39387" r="7759" b="39310"/>
          <a:stretch/>
        </p:blipFill>
        <p:spPr>
          <a:xfrm>
            <a:off x="814099" y="1287000"/>
            <a:ext cx="10662248" cy="44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351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16AB826-4B76-4B92-91A4-D09CDB109E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19" t="2680" r="3476" b="3893"/>
          <a:stretch/>
        </p:blipFill>
        <p:spPr>
          <a:xfrm>
            <a:off x="3302000" y="121920"/>
            <a:ext cx="8757920" cy="3048000"/>
          </a:xfrm>
          <a:prstGeom prst="rect">
            <a:avLst/>
          </a:prstGeom>
        </p:spPr>
      </p:pic>
      <p:pic>
        <p:nvPicPr>
          <p:cNvPr id="3" name="Объект 4">
            <a:extLst>
              <a:ext uri="{FF2B5EF4-FFF2-40B4-BE49-F238E27FC236}">
                <a16:creationId xmlns:a16="http://schemas.microsoft.com/office/drawing/2014/main" id="{E051FA6D-92D6-4870-B320-A552D70738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70" t="12064" r="16373" b="43647"/>
          <a:stretch/>
        </p:blipFill>
        <p:spPr>
          <a:xfrm>
            <a:off x="0" y="730997"/>
            <a:ext cx="3220720" cy="1290843"/>
          </a:xfrm>
          <a:prstGeom prst="rect">
            <a:avLst/>
          </a:prstGeom>
        </p:spPr>
      </p:pic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CD4A51D-E147-4315-B14A-C1436153CD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89" t="32898" r="38911" b="35054"/>
          <a:stretch/>
        </p:blipFill>
        <p:spPr>
          <a:xfrm>
            <a:off x="4161356" y="3352080"/>
            <a:ext cx="7039208" cy="33840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28F7D4ED-F8C4-4E60-A187-DFDC49A4A8BE}"/>
              </a:ext>
            </a:extLst>
          </p:cNvPr>
          <p:cNvSpPr/>
          <p:nvPr/>
        </p:nvSpPr>
        <p:spPr>
          <a:xfrm>
            <a:off x="8939604" y="925159"/>
            <a:ext cx="537881" cy="155717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FFB019E9-9E8E-4A2D-B54F-5EB4F7AA7F85}"/>
              </a:ext>
            </a:extLst>
          </p:cNvPr>
          <p:cNvSpPr/>
          <p:nvPr/>
        </p:nvSpPr>
        <p:spPr>
          <a:xfrm>
            <a:off x="8832028" y="3872753"/>
            <a:ext cx="1635163" cy="22698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070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4CC08D-A839-4076-B3CA-D731C4668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4425" y="945496"/>
            <a:ext cx="7267575" cy="4429125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763D6EC5-0DD7-44D7-A820-548E89484039}"/>
              </a:ext>
            </a:extLst>
          </p:cNvPr>
          <p:cNvCxnSpPr/>
          <p:nvPr/>
        </p:nvCxnSpPr>
        <p:spPr>
          <a:xfrm>
            <a:off x="9555140" y="3016716"/>
            <a:ext cx="249095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53D0CA0D-060B-4B64-BF2D-57611975EB17}"/>
              </a:ext>
            </a:extLst>
          </p:cNvPr>
          <p:cNvCxnSpPr>
            <a:cxnSpLocks/>
          </p:cNvCxnSpPr>
          <p:nvPr/>
        </p:nvCxnSpPr>
        <p:spPr>
          <a:xfrm>
            <a:off x="6691256" y="4642914"/>
            <a:ext cx="44106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D40852-BE33-48FA-A941-EC42781A1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0330"/>
            <a:ext cx="4924425" cy="697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594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548EEC7-DD4A-4A5B-BD4E-2B9641E33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454025"/>
            <a:ext cx="9563878" cy="46218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Arial Narrow" panose="020B0606020202030204" pitchFamily="34" charset="0"/>
              </a:rPr>
              <a:t>На фоне тотального распространения низкого уровня потребления ряда продуктов (мясо, овощи, рыба, молочные продукты), дефицит микронутриентов становится запрограммированным. Поэтому сегодня известны иные эффективные, </a:t>
            </a:r>
            <a:r>
              <a:rPr lang="ru-RU" sz="2400" dirty="0" err="1">
                <a:latin typeface="Arial Narrow" panose="020B0606020202030204" pitchFamily="34" charset="0"/>
              </a:rPr>
              <a:t>научнообоснованные</a:t>
            </a:r>
            <a:r>
              <a:rPr lang="ru-RU" sz="2400" dirty="0">
                <a:latin typeface="Arial Narrow" panose="020B0606020202030204" pitchFamily="34" charset="0"/>
              </a:rPr>
              <a:t> способы коррекции витаминной недостаточности</a:t>
            </a:r>
            <a:r>
              <a:rPr lang="ru-RU" dirty="0"/>
              <a:t>.</a:t>
            </a:r>
          </a:p>
          <a:p>
            <a:pPr marL="514350" indent="-514350">
              <a:buAutoNum type="arabicPeriod"/>
            </a:pPr>
            <a:r>
              <a:rPr lang="ru-RU" sz="2400" dirty="0">
                <a:latin typeface="Arial Narrow" panose="020B0606020202030204" pitchFamily="34" charset="0"/>
              </a:rPr>
              <a:t>Использование в питании специально обогащенных витаминами продуктов.</a:t>
            </a:r>
          </a:p>
          <a:p>
            <a:pPr marL="514350" indent="-514350">
              <a:buAutoNum type="arabicPeriod"/>
            </a:pPr>
            <a:r>
              <a:rPr lang="ru-RU" sz="2400" dirty="0">
                <a:latin typeface="Arial Narrow" panose="020B0606020202030204" pitchFamily="34" charset="0"/>
              </a:rPr>
              <a:t>Использование </a:t>
            </a:r>
            <a:r>
              <a:rPr lang="ru-RU" sz="2400" dirty="0" err="1">
                <a:latin typeface="Arial Narrow" panose="020B0606020202030204" pitchFamily="34" charset="0"/>
              </a:rPr>
              <a:t>инстантных</a:t>
            </a:r>
            <a:r>
              <a:rPr lang="ru-RU" sz="2400" dirty="0">
                <a:latin typeface="Arial Narrow" panose="020B0606020202030204" pitchFamily="34" charset="0"/>
              </a:rPr>
              <a:t> витаминизированных напитков промышленного производства и витаминизация третьих блюд специальными витаминно-минеральными премиксами.</a:t>
            </a:r>
          </a:p>
          <a:p>
            <a:pPr marL="514350" indent="-514350">
              <a:buAutoNum type="arabicPeriod"/>
            </a:pPr>
            <a:r>
              <a:rPr lang="ru-RU" sz="2400" dirty="0">
                <a:latin typeface="Arial Narrow" panose="020B0606020202030204" pitchFamily="34" charset="0"/>
              </a:rPr>
              <a:t>Индивидуальный прием поливитаминных препаратов профилактического назначения(БАД)</a:t>
            </a:r>
          </a:p>
        </p:txBody>
      </p:sp>
    </p:spTree>
    <p:extLst>
      <p:ext uri="{BB962C8B-B14F-4D97-AF65-F5344CB8AC3E}">
        <p14:creationId xmlns:p14="http://schemas.microsoft.com/office/powerpoint/2010/main" val="743044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A2A1F3-C618-4804-B9ED-58CC8BB07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62500" cy="67627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AB9A76-F444-4108-AA7F-3CC1F522B07B}"/>
              </a:ext>
            </a:extLst>
          </p:cNvPr>
          <p:cNvSpPr txBox="1"/>
          <p:nvPr/>
        </p:nvSpPr>
        <p:spPr>
          <a:xfrm>
            <a:off x="5499847" y="563870"/>
            <a:ext cx="6094206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Arial Narrow" panose="020B0606020202030204" pitchFamily="34" charset="0"/>
              </a:rPr>
              <a:t>В книге изложены современные вопросы здорового (оптимального) и лечебного питания. Дана характеристика макро- и микронутриентов. Особое внимание уделено применению в питании специализированных пищевых продуктов, в частности биологически активных добавок к пище (БАД). </a:t>
            </a:r>
            <a:r>
              <a:rPr lang="ru-RU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Раскрыты механизмы их действия.</a:t>
            </a:r>
          </a:p>
          <a:p>
            <a:r>
              <a:rPr lang="ru-RU" sz="2000" dirty="0">
                <a:latin typeface="Arial Narrow" panose="020B0606020202030204" pitchFamily="34" charset="0"/>
              </a:rPr>
              <a:t>Представлен материал, включающий применение БАД на фоне здорового питания у спортсменов, лиц пожилого возраста, беременных и кормящих женщин. Освещены вопросы использования БАД в лечении (диетотерапии) сердечно-сосудистых заболеваний, сахарного диабета, ожирения, костно-суставной системы, заболеваний желудочно-кишечного тракта, для улучшения состояния кожи.</a:t>
            </a:r>
          </a:p>
          <a:p>
            <a:r>
              <a:rPr lang="ru-RU" sz="2000" dirty="0">
                <a:latin typeface="Arial Narrow" panose="020B0606020202030204" pitchFamily="34" charset="0"/>
              </a:rPr>
              <a:t>Издание предназначено врачам-терапевтам, диетологам, гастроэнтерологам, эндокринологам, гигиенистам, эпидемиологам и </a:t>
            </a:r>
            <a:r>
              <a:rPr lang="ru-RU" sz="2000" b="1" dirty="0">
                <a:latin typeface="Arial Narrow" panose="020B0606020202030204" pitchFamily="34" charset="0"/>
              </a:rPr>
              <a:t>другим специалистам</a:t>
            </a:r>
            <a:r>
              <a:rPr lang="ru-RU" sz="2000" dirty="0">
                <a:latin typeface="Arial Narrow" panose="020B0606020202030204" pitchFamily="34" charset="0"/>
              </a:rPr>
              <a:t>, а также студентам старших курсов медицинских вузов, интернам, ординаторам, аспирантам.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4B59C610-AE46-4C1C-9A83-83AF8148D0CC}"/>
              </a:ext>
            </a:extLst>
          </p:cNvPr>
          <p:cNvSpPr/>
          <p:nvPr/>
        </p:nvSpPr>
        <p:spPr>
          <a:xfrm>
            <a:off x="5499848" y="4854222"/>
            <a:ext cx="6003530" cy="190852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9149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B3737F-55AA-40B7-A140-44B9D67D03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C26932-3998-4A6B-9E07-774A117D5B6A}" type="slidenum">
              <a:rPr lang="ru-RU" altLang="ru-RU"/>
              <a:pPr/>
              <a:t>22</a:t>
            </a:fld>
            <a:endParaRPr lang="ru-RU" altLang="ru-RU"/>
          </a:p>
        </p:txBody>
      </p:sp>
      <p:sp>
        <p:nvSpPr>
          <p:cNvPr id="131074" name="Rectangle 2">
            <a:extLst>
              <a:ext uri="{FF2B5EF4-FFF2-40B4-BE49-F238E27FC236}">
                <a16:creationId xmlns:a16="http://schemas.microsoft.com/office/drawing/2014/main" id="{2710BBD0-F0D6-4F1D-947F-C58C5ED464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ru-RU" sz="3600" b="1" dirty="0">
                <a:solidFill>
                  <a:srgbClr val="FF0000"/>
                </a:solidFill>
                <a:latin typeface="Arial Narrow" panose="020B0606020202030204" pitchFamily="34" charset="0"/>
              </a:rPr>
              <a:t>Здоровье детей и подростков</a:t>
            </a:r>
          </a:p>
        </p:txBody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86AE3980-9CFA-457E-82DE-C0DD1C1D64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07516" y="1970442"/>
            <a:ext cx="8077200" cy="3886200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altLang="ru-RU" b="1" dirty="0">
                <a:latin typeface="Arial Narrow" panose="020B0606020202030204" pitchFamily="34" charset="0"/>
              </a:rPr>
              <a:t> состояние полного социально-биологического и психического благополучия, 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altLang="ru-RU" b="1" dirty="0">
                <a:latin typeface="Arial Narrow" panose="020B0606020202030204" pitchFamily="34" charset="0"/>
              </a:rPr>
              <a:t>гармоничное, соответствующее возрасту физическое развитие, 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altLang="ru-RU" b="1" dirty="0">
                <a:latin typeface="Arial Narrow" panose="020B0606020202030204" pitchFamily="34" charset="0"/>
              </a:rPr>
              <a:t>нормальный уровень функционирования всех органов и систем организма 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altLang="ru-RU" b="1" dirty="0">
                <a:latin typeface="Arial Narrow" panose="020B0606020202030204" pitchFamily="34" charset="0"/>
              </a:rPr>
              <a:t>отсутствие заболеваний.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012F315-A81D-4736-9E34-62D7D4C15E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E9CE7F4-10D5-4103-A91B-ADECDD1AA23D}" type="slidenum">
              <a:rPr lang="ru-RU" altLang="ru-RU"/>
              <a:pPr/>
              <a:t>23</a:t>
            </a:fld>
            <a:endParaRPr lang="ru-RU" altLang="ru-RU"/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4543628D-7ADF-4D25-B559-51C0725347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ru-RU" sz="3200" b="1" dirty="0">
                <a:solidFill>
                  <a:srgbClr val="FF0000"/>
                </a:solidFill>
                <a:latin typeface="Arial Narrow" panose="020B0606020202030204" pitchFamily="34" charset="0"/>
              </a:rPr>
              <a:t>Критерии здоровья детей и подростков (по С.М. </a:t>
            </a:r>
            <a:r>
              <a:rPr lang="ru-RU" altLang="ru-RU" sz="32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Громбаху</a:t>
            </a:r>
            <a:r>
              <a:rPr lang="ru-RU" altLang="ru-RU" sz="3200" b="1" dirty="0">
                <a:solidFill>
                  <a:srgbClr val="FF0000"/>
                </a:solidFill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66E2C42B-1620-4FAB-BA6D-95FD8C9371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61883" y="1690688"/>
            <a:ext cx="7391400" cy="32004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</a:pPr>
            <a:r>
              <a:rPr lang="ru-RU" altLang="ru-RU" b="1" dirty="0">
                <a:latin typeface="Arial Narrow" panose="020B0606020202030204" pitchFamily="34" charset="0"/>
              </a:rPr>
              <a:t>Наличие или отсутствие хр. заболеваний;</a:t>
            </a:r>
          </a:p>
          <a:p>
            <a:pPr>
              <a:lnSpc>
                <a:spcPct val="90000"/>
              </a:lnSpc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</a:pPr>
            <a:r>
              <a:rPr lang="ru-RU" altLang="ru-RU" b="1" dirty="0">
                <a:latin typeface="Arial Narrow" panose="020B0606020202030204" pitchFamily="34" charset="0"/>
              </a:rPr>
              <a:t>Уровень и гармоничность физического и психического развития;</a:t>
            </a:r>
          </a:p>
          <a:p>
            <a:pPr>
              <a:lnSpc>
                <a:spcPct val="90000"/>
              </a:lnSpc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</a:pPr>
            <a:r>
              <a:rPr lang="ru-RU" altLang="ru-RU" b="1" dirty="0">
                <a:latin typeface="Arial Narrow" panose="020B0606020202030204" pitchFamily="34" charset="0"/>
              </a:rPr>
              <a:t>Состояние функций систем организма;</a:t>
            </a:r>
          </a:p>
          <a:p>
            <a:pPr>
              <a:lnSpc>
                <a:spcPct val="90000"/>
              </a:lnSpc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</a:pPr>
            <a:r>
              <a:rPr lang="ru-RU" altLang="ru-RU" b="1" dirty="0">
                <a:latin typeface="Arial Narrow" panose="020B0606020202030204" pitchFamily="34" charset="0"/>
              </a:rPr>
              <a:t>Степень резистентности организма – устанавливается по частоте и характеру заболеваний за предшествующий период.	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FE4EBC-C86E-4B6F-98DB-0D2171C4C4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23" t="27608" r="27559" b="29569"/>
          <a:stretch/>
        </p:blipFill>
        <p:spPr>
          <a:xfrm>
            <a:off x="1635130" y="550271"/>
            <a:ext cx="8726004" cy="511200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6295C4-F457-4E29-BD16-911A4BA6C1B8}"/>
              </a:ext>
            </a:extLst>
          </p:cNvPr>
          <p:cNvSpPr txBox="1"/>
          <p:nvPr/>
        </p:nvSpPr>
        <p:spPr>
          <a:xfrm>
            <a:off x="3800139" y="6359732"/>
            <a:ext cx="6094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https://ria.ru/20170913/1504653450.html</a:t>
            </a:r>
            <a:endParaRPr lang="ru-RU" dirty="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2608FEF3-1193-4290-B85A-6660F3D1CD49}"/>
              </a:ext>
            </a:extLst>
          </p:cNvPr>
          <p:cNvSpPr/>
          <p:nvPr/>
        </p:nvSpPr>
        <p:spPr>
          <a:xfrm>
            <a:off x="1635130" y="3076687"/>
            <a:ext cx="5852192" cy="49485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1491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18CE2E-79F8-45D6-A1B7-85794CBC34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77" t="13119" r="31773"/>
          <a:stretch/>
        </p:blipFill>
        <p:spPr>
          <a:xfrm>
            <a:off x="101330" y="0"/>
            <a:ext cx="7707037" cy="6696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2DDA4B-D785-4DFB-9F6D-E5E01BD0FD9E}"/>
              </a:ext>
            </a:extLst>
          </p:cNvPr>
          <p:cNvSpPr txBox="1"/>
          <p:nvPr/>
        </p:nvSpPr>
        <p:spPr>
          <a:xfrm>
            <a:off x="8304903" y="1774587"/>
            <a:ext cx="356446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 Narrow" panose="020B0606020202030204" pitchFamily="34" charset="0"/>
              </a:rPr>
              <a:t>Показатели здоровья детей и подростков в России</a:t>
            </a:r>
          </a:p>
          <a:p>
            <a:r>
              <a:rPr lang="ru-RU" sz="2000" dirty="0">
                <a:latin typeface="Arial Narrow" panose="020B0606020202030204" pitchFamily="34" charset="0"/>
              </a:rPr>
              <a:t>02 декабря 2016 Вестник_№3_2016</a:t>
            </a:r>
          </a:p>
          <a:p>
            <a:r>
              <a:rPr lang="ru-RU" sz="2000" dirty="0">
                <a:latin typeface="Arial Narrow" panose="020B0606020202030204" pitchFamily="34" charset="0"/>
              </a:rPr>
              <a:t>Автор: Г.Э. </a:t>
            </a:r>
            <a:r>
              <a:rPr lang="ru-RU" sz="2000" dirty="0" err="1">
                <a:latin typeface="Arial Narrow" panose="020B0606020202030204" pitchFamily="34" charset="0"/>
              </a:rPr>
              <a:t>Улумбекова</a:t>
            </a:r>
            <a:r>
              <a:rPr lang="ru-RU" sz="2000" dirty="0">
                <a:latin typeface="Arial Narrow" panose="020B0606020202030204" pitchFamily="34" charset="0"/>
              </a:rPr>
              <a:t>, А.В. Калашникова, А.В. </a:t>
            </a:r>
            <a:r>
              <a:rPr lang="ru-RU" sz="2000" dirty="0" err="1">
                <a:latin typeface="Arial Narrow" panose="020B0606020202030204" pitchFamily="34" charset="0"/>
              </a:rPr>
              <a:t>Мокляченко</a:t>
            </a:r>
            <a:endParaRPr lang="ru-RU" sz="2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1343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482B9CD-5AB9-4D4F-BFEA-56DB16AD03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530D6D-7732-424C-8483-1883EE3B77AA}" type="slidenum">
              <a:rPr lang="ru-RU" altLang="ru-RU"/>
              <a:pPr/>
              <a:t>26</a:t>
            </a:fld>
            <a:endParaRPr lang="ru-RU" altLang="ru-RU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AA971453-E6D0-46CA-978B-756FC0E83B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ru-RU" sz="3200" b="1" dirty="0">
                <a:solidFill>
                  <a:srgbClr val="FF0000"/>
                </a:solidFill>
                <a:latin typeface="Arial Narrow" panose="020B0606020202030204" pitchFamily="34" charset="0"/>
              </a:rPr>
              <a:t>Факторы, влияющие на состояние здоровья детей</a:t>
            </a:r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16034E87-29D1-4C7E-8861-398EE81FF2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2289" y="1690688"/>
            <a:ext cx="11145819" cy="38862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</a:pPr>
            <a:r>
              <a:rPr lang="ru-RU" altLang="ru-RU" b="1" i="1" u="sng" dirty="0">
                <a:latin typeface="Arial Narrow" panose="020B0606020202030204" pitchFamily="34" charset="0"/>
              </a:rPr>
              <a:t>Социальные</a:t>
            </a:r>
            <a:r>
              <a:rPr lang="ru-RU" altLang="ru-RU" dirty="0">
                <a:latin typeface="Arial Narrow" panose="020B0606020202030204" pitchFamily="34" charset="0"/>
              </a:rPr>
              <a:t> </a:t>
            </a:r>
            <a:r>
              <a:rPr lang="ru-RU" altLang="ru-RU" b="1" dirty="0">
                <a:latin typeface="Arial Narrow" panose="020B0606020202030204" pitchFamily="34" charset="0"/>
              </a:rPr>
              <a:t>(питание, образ жизни, условия проживания, обучения, воспитания, двигательная активность) – </a:t>
            </a:r>
            <a:r>
              <a:rPr lang="ru-RU" alt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40%</a:t>
            </a:r>
            <a:r>
              <a:rPr lang="ru-RU" altLang="ru-RU" b="1" dirty="0">
                <a:latin typeface="Arial Narrow" panose="020B0606020202030204" pitchFamily="34" charset="0"/>
              </a:rPr>
              <a:t>.</a:t>
            </a:r>
          </a:p>
          <a:p>
            <a:pPr>
              <a:lnSpc>
                <a:spcPct val="90000"/>
              </a:lnSpc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</a:pPr>
            <a:r>
              <a:rPr lang="ru-RU" altLang="ru-RU" b="1" i="1" u="sng" dirty="0">
                <a:latin typeface="Arial Narrow" panose="020B0606020202030204" pitchFamily="34" charset="0"/>
              </a:rPr>
              <a:t>Экологические и природно-климатические </a:t>
            </a:r>
            <a:r>
              <a:rPr lang="ru-RU" altLang="ru-RU" b="1" dirty="0">
                <a:latin typeface="Arial Narrow" panose="020B0606020202030204" pitchFamily="34" charset="0"/>
              </a:rPr>
              <a:t>(климат, погода, биогеохимические провинции, загрязнение среды обитания) – </a:t>
            </a:r>
            <a:r>
              <a:rPr lang="ru-RU" alt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30%.</a:t>
            </a:r>
          </a:p>
          <a:p>
            <a:pPr>
              <a:lnSpc>
                <a:spcPct val="90000"/>
              </a:lnSpc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</a:pPr>
            <a:r>
              <a:rPr lang="ru-RU" altLang="ru-RU" b="1" i="1" u="sng" dirty="0">
                <a:latin typeface="Arial Narrow" panose="020B0606020202030204" pitchFamily="34" charset="0"/>
              </a:rPr>
              <a:t>Биологические</a:t>
            </a:r>
            <a:r>
              <a:rPr lang="ru-RU" altLang="ru-RU" dirty="0">
                <a:latin typeface="Arial Narrow" panose="020B0606020202030204" pitchFamily="34" charset="0"/>
              </a:rPr>
              <a:t> </a:t>
            </a:r>
            <a:r>
              <a:rPr lang="ru-RU" altLang="ru-RU" b="1" dirty="0">
                <a:latin typeface="Arial Narrow" panose="020B0606020202030204" pitchFamily="34" charset="0"/>
              </a:rPr>
              <a:t>(генетические, здоровье родителей) – </a:t>
            </a:r>
            <a:r>
              <a:rPr lang="ru-RU" alt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20%.</a:t>
            </a:r>
          </a:p>
          <a:p>
            <a:pPr>
              <a:lnSpc>
                <a:spcPct val="90000"/>
              </a:lnSpc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</a:pPr>
            <a:r>
              <a:rPr lang="ru-RU" altLang="ru-RU" b="1" i="1" u="sng" dirty="0">
                <a:latin typeface="Arial Narrow" panose="020B0606020202030204" pitchFamily="34" charset="0"/>
              </a:rPr>
              <a:t>Медицинское обслуживание </a:t>
            </a:r>
            <a:r>
              <a:rPr lang="ru-RU" altLang="ru-RU" b="1" dirty="0">
                <a:latin typeface="Arial Narrow" panose="020B0606020202030204" pitchFamily="34" charset="0"/>
              </a:rPr>
              <a:t>(диспансеризация беременных, правильное ведение родов, соблюдение прививочного календаря) – </a:t>
            </a:r>
            <a:r>
              <a:rPr lang="ru-RU" alt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10%.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69742AA-36EA-4020-95A8-8E22DB174D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89" t="32898" r="38911" b="35054"/>
          <a:stretch/>
        </p:blipFill>
        <p:spPr>
          <a:xfrm>
            <a:off x="1575490" y="123437"/>
            <a:ext cx="9041019" cy="434634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379E61-C14D-48BB-8E9B-4FB680B9574C}"/>
              </a:ext>
            </a:extLst>
          </p:cNvPr>
          <p:cNvSpPr txBox="1"/>
          <p:nvPr/>
        </p:nvSpPr>
        <p:spPr>
          <a:xfrm>
            <a:off x="194535" y="4469782"/>
            <a:ext cx="1160660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400" dirty="0">
                <a:effectLst/>
                <a:latin typeface="Arial Narrow" panose="020B0606020202030204" pitchFamily="34" charset="0"/>
              </a:rPr>
              <a:t>Неоптимальная обеспеченность витаминами детей в РФ имеет массовый характер вне зависимости от возраста, сезона и места проживания , при этом у подавляющего </a:t>
            </a:r>
            <a:r>
              <a:rPr lang="ru-RU" sz="2400" b="1" dirty="0">
                <a:effectLst/>
                <a:latin typeface="Arial Narrow" panose="020B0606020202030204" pitchFamily="34" charset="0"/>
              </a:rPr>
              <a:t>большинства обследованных детей (70–80%) </a:t>
            </a:r>
            <a:r>
              <a:rPr lang="ru-RU" sz="2400" dirty="0">
                <a:effectLst/>
                <a:latin typeface="Arial Narrow" panose="020B0606020202030204" pitchFamily="34" charset="0"/>
              </a:rPr>
              <a:t>наблюдается сочетанный дефицит трех и более витаминов, т.е. 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Arial Narrow" panose="020B0606020202030204" pitchFamily="34" charset="0"/>
              </a:rPr>
              <a:t>полигиповитаминозные</a:t>
            </a:r>
            <a:r>
              <a:rPr lang="ru-RU" sz="2400" b="1" dirty="0">
                <a:solidFill>
                  <a:srgbClr val="FF0000"/>
                </a:solidFill>
                <a:effectLst/>
                <a:latin typeface="Arial Narrow" panose="020B0606020202030204" pitchFamily="34" charset="0"/>
              </a:rPr>
              <a:t> состояния </a:t>
            </a:r>
            <a:r>
              <a:rPr lang="ru-RU" sz="2400" b="1" dirty="0">
                <a:effectLst/>
                <a:latin typeface="Arial Narrow" panose="020B0606020202030204" pitchFamily="34" charset="0"/>
              </a:rPr>
              <a:t>. </a:t>
            </a:r>
            <a:endParaRPr lang="ru-RU" sz="2400" b="1" dirty="0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B41439-E542-4E8B-9163-04446D0DD6E1}"/>
              </a:ext>
            </a:extLst>
          </p:cNvPr>
          <p:cNvSpPr txBox="1"/>
          <p:nvPr/>
        </p:nvSpPr>
        <p:spPr>
          <a:xfrm>
            <a:off x="720762" y="6138932"/>
            <a:ext cx="112408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" dirty="0">
                <a:effectLst/>
                <a:latin typeface="Arial Narrow" panose="020B0606020202030204" pitchFamily="34" charset="0"/>
              </a:rPr>
              <a:t>12. </a:t>
            </a:r>
            <a:r>
              <a:rPr lang="ru-RU" sz="800" dirty="0" err="1">
                <a:effectLst/>
                <a:latin typeface="Arial Narrow" panose="020B0606020202030204" pitchFamily="34" charset="0"/>
              </a:rPr>
              <a:t>Вржесинская</a:t>
            </a:r>
            <a:r>
              <a:rPr lang="ru-RU" sz="800" dirty="0">
                <a:effectLst/>
                <a:latin typeface="Arial Narrow" panose="020B0606020202030204" pitchFamily="34" charset="0"/>
              </a:rPr>
              <a:t> О.А., </a:t>
            </a:r>
            <a:r>
              <a:rPr lang="ru-RU" sz="800" dirty="0" err="1">
                <a:effectLst/>
                <a:latin typeface="Arial Narrow" panose="020B0606020202030204" pitchFamily="34" charset="0"/>
              </a:rPr>
              <a:t>Коденцова</a:t>
            </a:r>
            <a:r>
              <a:rPr lang="ru-RU" sz="800" dirty="0">
                <a:effectLst/>
                <a:latin typeface="Arial Narrow" panose="020B0606020202030204" pitchFamily="34" charset="0"/>
              </a:rPr>
              <a:t> В.М., Спиричев В.Б. Биодоступность витамина В2 из продуктов растительного и животного происхождения // Физиология. — 1995. — </a:t>
            </a:r>
            <a:r>
              <a:rPr lang="en-US" sz="800" dirty="0">
                <a:effectLst/>
                <a:latin typeface="Arial Narrow" panose="020B0606020202030204" pitchFamily="34" charset="0"/>
              </a:rPr>
              <a:t>No1 — </a:t>
            </a:r>
            <a:r>
              <a:rPr lang="ru-RU" sz="800" dirty="0">
                <a:effectLst/>
                <a:latin typeface="Arial Narrow" panose="020B0606020202030204" pitchFamily="34" charset="0"/>
              </a:rPr>
              <a:t>С. 39–48. </a:t>
            </a:r>
            <a:br>
              <a:rPr lang="en-US" sz="800" dirty="0">
                <a:latin typeface="Arial Narrow" panose="020B0606020202030204" pitchFamily="34" charset="0"/>
              </a:rPr>
            </a:br>
            <a:r>
              <a:rPr lang="en-US" sz="800" dirty="0">
                <a:effectLst/>
                <a:latin typeface="Arial Narrow" panose="020B0606020202030204" pitchFamily="34" charset="0"/>
              </a:rPr>
              <a:t>13. </a:t>
            </a:r>
            <a:r>
              <a:rPr lang="ru-RU" sz="800" dirty="0" err="1">
                <a:effectLst/>
                <a:latin typeface="Arial Narrow" panose="020B0606020202030204" pitchFamily="34" charset="0"/>
              </a:rPr>
              <a:t>Вржесинская</a:t>
            </a:r>
            <a:r>
              <a:rPr lang="ru-RU" sz="800" dirty="0">
                <a:effectLst/>
                <a:latin typeface="Arial Narrow" panose="020B0606020202030204" pitchFamily="34" charset="0"/>
              </a:rPr>
              <a:t> О.А., </a:t>
            </a:r>
            <a:r>
              <a:rPr lang="ru-RU" sz="800" dirty="0" err="1">
                <a:effectLst/>
                <a:latin typeface="Arial Narrow" panose="020B0606020202030204" pitchFamily="34" charset="0"/>
              </a:rPr>
              <a:t>Коденцова</a:t>
            </a:r>
            <a:r>
              <a:rPr lang="ru-RU" sz="800" dirty="0">
                <a:effectLst/>
                <a:latin typeface="Arial Narrow" panose="020B0606020202030204" pitchFamily="34" charset="0"/>
              </a:rPr>
              <a:t> В.М., Сафронова А.И., и др. Оценка обеспеченности витаминами детей дошкольного возраста неинвазивными методами // Педиатрия. Журнал им. Сперанского. — 2016.— Т.95. — </a:t>
            </a:r>
            <a:r>
              <a:rPr lang="en-US" sz="800" dirty="0">
                <a:effectLst/>
                <a:latin typeface="Arial Narrow" panose="020B0606020202030204" pitchFamily="34" charset="0"/>
              </a:rPr>
              <a:t>No3 — </a:t>
            </a:r>
            <a:r>
              <a:rPr lang="ru-RU" sz="800" dirty="0">
                <a:effectLst/>
                <a:latin typeface="Arial Narrow" panose="020B0606020202030204" pitchFamily="34" charset="0"/>
              </a:rPr>
              <a:t>С. 119–124.</a:t>
            </a:r>
            <a:r>
              <a:rPr lang="en-US" sz="800" dirty="0">
                <a:effectLst/>
                <a:latin typeface="Arial Narrow" panose="020B0606020202030204" pitchFamily="34" charset="0"/>
              </a:rPr>
              <a:t>14. </a:t>
            </a:r>
            <a:r>
              <a:rPr lang="ru-RU" sz="800" dirty="0" err="1">
                <a:effectLst/>
                <a:latin typeface="Arial Narrow" panose="020B0606020202030204" pitchFamily="34" charset="0"/>
              </a:rPr>
              <a:t>Вржесинская</a:t>
            </a:r>
            <a:r>
              <a:rPr lang="ru-RU" sz="800" dirty="0">
                <a:effectLst/>
                <a:latin typeface="Arial Narrow" panose="020B0606020202030204" pitchFamily="34" charset="0"/>
              </a:rPr>
              <a:t> О.А., Левчук Л.В., </a:t>
            </a:r>
            <a:r>
              <a:rPr lang="ru-RU" sz="800" dirty="0" err="1">
                <a:effectLst/>
                <a:latin typeface="Arial Narrow" panose="020B0606020202030204" pitchFamily="34" charset="0"/>
              </a:rPr>
              <a:t>Коденцова</a:t>
            </a:r>
            <a:r>
              <a:rPr lang="ru-RU" sz="800" dirty="0">
                <a:effectLst/>
                <a:latin typeface="Arial Narrow" panose="020B0606020202030204" pitchFamily="34" charset="0"/>
              </a:rPr>
              <a:t> В.М., и др. Обеспеченность витаминами детей дошкольного возраста, проживающих в Подмосковье и Екатеринбурге (сравнительный аспект) // Вопросы питания. — 2016. — Т.85 — </a:t>
            </a:r>
            <a:r>
              <a:rPr lang="en-US" sz="800" dirty="0">
                <a:effectLst/>
                <a:latin typeface="Arial Narrow" panose="020B0606020202030204" pitchFamily="34" charset="0"/>
              </a:rPr>
              <a:t>NoS2 — C. 89. </a:t>
            </a:r>
            <a:br>
              <a:rPr lang="en-US" sz="800" dirty="0">
                <a:latin typeface="Arial Narrow" panose="020B0606020202030204" pitchFamily="34" charset="0"/>
              </a:rPr>
            </a:br>
            <a:r>
              <a:rPr lang="en-US" sz="800" dirty="0">
                <a:effectLst/>
                <a:latin typeface="Arial Narrow" panose="020B0606020202030204" pitchFamily="34" charset="0"/>
              </a:rPr>
              <a:t>15. </a:t>
            </a:r>
            <a:r>
              <a:rPr lang="en-US" sz="800" dirty="0" err="1">
                <a:effectLst/>
                <a:latin typeface="Arial Narrow" panose="020B0606020202030204" pitchFamily="34" charset="0"/>
              </a:rPr>
              <a:t>Holick</a:t>
            </a:r>
            <a:r>
              <a:rPr lang="en-US" sz="800" dirty="0">
                <a:effectLst/>
                <a:latin typeface="Arial Narrow" panose="020B0606020202030204" pitchFamily="34" charset="0"/>
              </a:rPr>
              <a:t> MF, Binkley NC, Bischoff-Ferrari HA, et al. Evaluation, treatment, and prevention of vitamin D deficiency: an Endocrine Society Clinical Practice Guideline. J Clin Endocrinol </a:t>
            </a:r>
            <a:r>
              <a:rPr lang="en-US" sz="800" dirty="0" err="1">
                <a:effectLst/>
                <a:latin typeface="Arial Narrow" panose="020B0606020202030204" pitchFamily="34" charset="0"/>
              </a:rPr>
              <a:t>Metab</a:t>
            </a:r>
            <a:r>
              <a:rPr lang="en-US" sz="800" dirty="0">
                <a:effectLst/>
                <a:latin typeface="Arial Narrow" panose="020B0606020202030204" pitchFamily="34" charset="0"/>
              </a:rPr>
              <a:t>. </a:t>
            </a:r>
            <a:br>
              <a:rPr lang="en-US" sz="800" dirty="0">
                <a:latin typeface="Arial Narrow" panose="020B0606020202030204" pitchFamily="34" charset="0"/>
              </a:rPr>
            </a:br>
            <a:r>
              <a:rPr lang="en-US" sz="800" dirty="0">
                <a:effectLst/>
                <a:latin typeface="Arial Narrow" panose="020B0606020202030204" pitchFamily="34" charset="0"/>
              </a:rPr>
              <a:t>2011;96(7):1911–1930. </a:t>
            </a:r>
            <a:r>
              <a:rPr lang="en-US" sz="800" dirty="0" err="1">
                <a:effectLst/>
                <a:latin typeface="Arial Narrow" panose="020B0606020202030204" pitchFamily="34" charset="0"/>
              </a:rPr>
              <a:t>doi</a:t>
            </a:r>
            <a:r>
              <a:rPr lang="en-US" sz="800" dirty="0">
                <a:effectLst/>
                <a:latin typeface="Arial Narrow" panose="020B0606020202030204" pitchFamily="34" charset="0"/>
              </a:rPr>
              <a:t>: 10.1210/jc.2011-0385</a:t>
            </a:r>
            <a:endParaRPr lang="ru-RU" sz="800" dirty="0">
              <a:latin typeface="Arial Narrow" panose="020B0606020202030204" pitchFamily="34" charset="0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61640A22-738A-4E7B-A507-B17A71144A3B}"/>
              </a:ext>
            </a:extLst>
          </p:cNvPr>
          <p:cNvSpPr/>
          <p:nvPr/>
        </p:nvSpPr>
        <p:spPr>
          <a:xfrm>
            <a:off x="7616414" y="1054248"/>
            <a:ext cx="1947134" cy="237475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9953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5">
            <a:extLst>
              <a:ext uri="{FF2B5EF4-FFF2-40B4-BE49-F238E27FC236}">
                <a16:creationId xmlns:a16="http://schemas.microsoft.com/office/drawing/2014/main" id="{C6494F2C-BF43-4763-AD5F-EC40ADE1A6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542" y="0"/>
            <a:ext cx="6638925" cy="6732588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5185050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79F020-690F-4AD5-BA76-C9434EC99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288" y="0"/>
            <a:ext cx="825342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74D012-8460-4509-AB0B-FC6FC5A7004C}"/>
              </a:ext>
            </a:extLst>
          </p:cNvPr>
          <p:cNvSpPr txBox="1"/>
          <p:nvPr/>
        </p:nvSpPr>
        <p:spPr>
          <a:xfrm>
            <a:off x="7049844" y="638819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 Narrow" panose="020B0706020202030204" pitchFamily="34" charset="0"/>
              </a:rPr>
              <a:t>https://ria.ru/20181012/1530457634.html</a:t>
            </a:r>
            <a:endParaRPr lang="ru-RU" dirty="0">
              <a:latin typeface="Arial Narrow" panose="020B0706020202030204" pitchFamily="34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B08D75AF-06C9-47F2-B246-D47DA472EE01}"/>
              </a:ext>
            </a:extLst>
          </p:cNvPr>
          <p:cNvSpPr/>
          <p:nvPr/>
        </p:nvSpPr>
        <p:spPr>
          <a:xfrm>
            <a:off x="1969288" y="2409712"/>
            <a:ext cx="8164416" cy="91440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286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F4CBF8-208C-4DC9-B18E-B64FC5D1B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923" y="883360"/>
            <a:ext cx="11018962" cy="172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E139339-A45D-45D2-8844-68B7D34490D7}"/>
              </a:ext>
            </a:extLst>
          </p:cNvPr>
          <p:cNvSpPr/>
          <p:nvPr/>
        </p:nvSpPr>
        <p:spPr>
          <a:xfrm>
            <a:off x="6203404" y="2307398"/>
            <a:ext cx="5393340" cy="4115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C958049-437D-4268-A340-E30F9A544870}"/>
              </a:ext>
            </a:extLst>
          </p:cNvPr>
          <p:cNvCxnSpPr>
            <a:cxnSpLocks/>
          </p:cNvCxnSpPr>
          <p:nvPr/>
        </p:nvCxnSpPr>
        <p:spPr>
          <a:xfrm>
            <a:off x="8218842" y="1882588"/>
            <a:ext cx="337790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2D81323A-BECA-4A06-9F69-170F36EF944F}"/>
              </a:ext>
            </a:extLst>
          </p:cNvPr>
          <p:cNvCxnSpPr>
            <a:cxnSpLocks/>
          </p:cNvCxnSpPr>
          <p:nvPr/>
        </p:nvCxnSpPr>
        <p:spPr>
          <a:xfrm>
            <a:off x="969981" y="2309191"/>
            <a:ext cx="87334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E5DED1C-898F-4C92-B651-04F8F81C3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25" y="2718937"/>
            <a:ext cx="11144160" cy="3924000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9AAF54E6-6ADE-4D20-8CD3-A3D0C46F2620}"/>
              </a:ext>
            </a:extLst>
          </p:cNvPr>
          <p:cNvCxnSpPr>
            <a:cxnSpLocks/>
          </p:cNvCxnSpPr>
          <p:nvPr/>
        </p:nvCxnSpPr>
        <p:spPr>
          <a:xfrm>
            <a:off x="3058758" y="5215548"/>
            <a:ext cx="87334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96333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E3AE1F-C006-4683-BA7A-907573A219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19" t="20430" r="20041" b="14624"/>
          <a:stretch/>
        </p:blipFill>
        <p:spPr>
          <a:xfrm>
            <a:off x="1740310" y="147484"/>
            <a:ext cx="9437461" cy="6264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626978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BCBCEFB-ED4F-49D7-B19F-D38169C5D0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30" t="28387" r="21492" b="44731"/>
          <a:stretch/>
        </p:blipFill>
        <p:spPr>
          <a:xfrm>
            <a:off x="250722" y="1740308"/>
            <a:ext cx="11715838" cy="32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125981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05F5BD-5381-4C7C-AF19-AA7C78B1F7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59" t="30118" r="20676" b="13098"/>
          <a:stretch/>
        </p:blipFill>
        <p:spPr>
          <a:xfrm>
            <a:off x="1161827" y="405000"/>
            <a:ext cx="10274905" cy="6048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96C1A3FB-BCC3-4FD0-9ABB-CE41DA9FD616}"/>
              </a:ext>
            </a:extLst>
          </p:cNvPr>
          <p:cNvSpPr/>
          <p:nvPr/>
        </p:nvSpPr>
        <p:spPr>
          <a:xfrm>
            <a:off x="1269402" y="405000"/>
            <a:ext cx="7745505" cy="55243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6409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0EC7A8-D03D-4061-96B6-A83775C43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30" y="372516"/>
            <a:ext cx="11072000" cy="622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60CFA6A-C87A-4D6E-943B-4A3D74712865}"/>
              </a:ext>
            </a:extLst>
          </p:cNvPr>
          <p:cNvSpPr/>
          <p:nvPr/>
        </p:nvSpPr>
        <p:spPr>
          <a:xfrm>
            <a:off x="8089751" y="3950746"/>
            <a:ext cx="3584179" cy="2416404"/>
          </a:xfrm>
          <a:prstGeom prst="rect">
            <a:avLst/>
          </a:prstGeom>
          <a:noFill/>
          <a:ln w="28575">
            <a:solidFill>
              <a:srgbClr val="F04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18A0021-6C93-4DA4-8595-73C2ADDC12E1}"/>
              </a:ext>
            </a:extLst>
          </p:cNvPr>
          <p:cNvSpPr/>
          <p:nvPr/>
        </p:nvSpPr>
        <p:spPr>
          <a:xfrm>
            <a:off x="601931" y="3950746"/>
            <a:ext cx="3404126" cy="2416404"/>
          </a:xfrm>
          <a:prstGeom prst="rect">
            <a:avLst/>
          </a:prstGeom>
          <a:noFill/>
          <a:ln w="28575">
            <a:solidFill>
              <a:srgbClr val="F04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DA530F-BAD8-4B08-A4C1-E21BD859FE69}"/>
              </a:ext>
            </a:extLst>
          </p:cNvPr>
          <p:cNvSpPr txBox="1"/>
          <p:nvPr/>
        </p:nvSpPr>
        <p:spPr>
          <a:xfrm>
            <a:off x="521208" y="1005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99575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7CE2B1-0FC6-4F5C-9283-3BA49A907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Arial Narrow" panose="020B0606020202030204" pitchFamily="34" charset="0"/>
              </a:rPr>
              <a:t>Законы рационального питания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98155C-4E87-466F-8633-C3972ACFE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>
                <a:latin typeface="Arial Narrow" panose="020B0606020202030204" pitchFamily="34" charset="0"/>
              </a:rPr>
              <a:t>Первый закон рационального питания — закон энергетической адекватности.</a:t>
            </a:r>
          </a:p>
          <a:p>
            <a:pPr marL="0" indent="0">
              <a:buNone/>
            </a:pPr>
            <a:r>
              <a:rPr lang="ru-RU" b="1" dirty="0">
                <a:latin typeface="Arial Narrow" panose="020B0606020202030204" pitchFamily="34" charset="0"/>
              </a:rPr>
              <a:t>Второй закон рационального питания — закон пластической адекватности.</a:t>
            </a:r>
          </a:p>
          <a:p>
            <a:pPr marL="0" indent="0">
              <a:buNone/>
            </a:pPr>
            <a:r>
              <a:rPr lang="ru-RU" b="1" dirty="0">
                <a:latin typeface="Arial Narrow" panose="020B0606020202030204" pitchFamily="34" charset="0"/>
              </a:rPr>
              <a:t>Третий закон рационального питания — закон энзиматической (ферментной) адекватности.</a:t>
            </a:r>
          </a:p>
          <a:p>
            <a:pPr marL="0" indent="0">
              <a:buNone/>
            </a:pPr>
            <a:r>
              <a:rPr lang="ru-RU" b="1" dirty="0">
                <a:latin typeface="Arial Narrow" panose="020B0606020202030204" pitchFamily="34" charset="0"/>
              </a:rPr>
              <a:t>Четвертый закон — закон биотической адекватности питания</a:t>
            </a:r>
          </a:p>
          <a:p>
            <a:pPr marL="0" indent="0">
              <a:buNone/>
            </a:pPr>
            <a:r>
              <a:rPr lang="ru-RU" b="1" dirty="0">
                <a:latin typeface="Arial Narrow" panose="020B0606020202030204" pitchFamily="34" charset="0"/>
              </a:rPr>
              <a:t>Пятый закон — закон  режим приема пищи</a:t>
            </a:r>
            <a:r>
              <a:rPr lang="ru-RU" b="1" i="1" dirty="0"/>
              <a:t>.</a:t>
            </a:r>
            <a:r>
              <a:rPr lang="ru-RU" dirty="0"/>
              <a:t> 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89A1D8F-E8AA-41A4-8B0B-3B6FC86FE12D}"/>
              </a:ext>
            </a:extLst>
          </p:cNvPr>
          <p:cNvSpPr/>
          <p:nvPr/>
        </p:nvSpPr>
        <p:spPr>
          <a:xfrm>
            <a:off x="838200" y="2718995"/>
            <a:ext cx="9544050" cy="90297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6309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01A1760-F159-4068-9FB5-A447F46A49CF}"/>
              </a:ext>
            </a:extLst>
          </p:cNvPr>
          <p:cNvSpPr txBox="1"/>
          <p:nvPr/>
        </p:nvSpPr>
        <p:spPr>
          <a:xfrm>
            <a:off x="1452283" y="2061025"/>
            <a:ext cx="958506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effectLst/>
                <a:latin typeface="Arial Narrow" panose="020B0606020202030204" pitchFamily="34" charset="0"/>
              </a:rPr>
              <a:t>Недостаточность питания </a:t>
            </a:r>
            <a:r>
              <a:rPr lang="ru-RU" sz="2800" dirty="0">
                <a:effectLst/>
                <a:latin typeface="Arial Narrow" panose="020B0606020202030204" pitchFamily="34" charset="0"/>
              </a:rPr>
              <a:t>— дисбаланс между потребностью в питательных веществах и их потреблением с совокупным дефицитом энергии, белка или микронутриентов, который может негативно повлиять на рост, развитие ребенка и иметь другие существенные последствия</a:t>
            </a:r>
            <a:endParaRPr lang="ru-RU" sz="28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0150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6A5AC3-0944-4115-97C5-840E8FD8FC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00" t="37186" r="22083" b="12000"/>
          <a:stretch/>
        </p:blipFill>
        <p:spPr>
          <a:xfrm>
            <a:off x="459625" y="549000"/>
            <a:ext cx="10965803" cy="5760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9E214960-C2E8-4111-B413-83CFFC993717}"/>
              </a:ext>
            </a:extLst>
          </p:cNvPr>
          <p:cNvSpPr/>
          <p:nvPr/>
        </p:nvSpPr>
        <p:spPr>
          <a:xfrm>
            <a:off x="365760" y="3905026"/>
            <a:ext cx="3797449" cy="13016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4212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4301CC4C-446E-47E9-88C7-BDBD0EAC1A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10" t="23656" r="21371" b="17635"/>
          <a:stretch/>
        </p:blipFill>
        <p:spPr>
          <a:xfrm>
            <a:off x="1194620" y="387000"/>
            <a:ext cx="10117706" cy="6084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577853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9FE8317-68F5-44F9-9C0A-9FF78791F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0124" y="889999"/>
            <a:ext cx="6586489" cy="37854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effectLst/>
                <a:latin typeface="Arial Narrow" panose="020B0606020202030204" pitchFamily="34" charset="0"/>
              </a:rPr>
              <a:t>В феврале 2017 года на съезде Союза педиатров России был представлен согласительный документ </a:t>
            </a:r>
            <a:r>
              <a:rPr lang="ru-RU" sz="2400" b="1" dirty="0">
                <a:effectLst/>
                <a:latin typeface="Arial Narrow" panose="020B0606020202030204" pitchFamily="34" charset="0"/>
              </a:rPr>
              <a:t>«Национальная программа по оптимизации обеспеченности витаминами и минеральными веществами детей России (в том числе с использованием витаминных и витаминно-минеральных комплексов и обогащенных продуктов в педиатрической практике)», </a:t>
            </a:r>
            <a:r>
              <a:rPr lang="ru-RU" sz="2400" dirty="0">
                <a:effectLst/>
                <a:latin typeface="Arial Narrow" panose="020B0606020202030204" pitchFamily="34" charset="0"/>
              </a:rPr>
              <a:t>ставший итогом работы группы экспертов, в которую вошли представители разных специальностей — педиатры, диетологи, клинические фармакологи, биохимики, витаминологи, неонатологи, гастроэнтерологи, аллергологи-иммунологи, психоневрологи и другие.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5ED27BA-307D-41B5-9B75-C88623C909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39408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13708DF1-A7B1-4E46-8B4C-A765AA42E2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99" t="51828" r="20524" b="22796"/>
          <a:stretch/>
        </p:blipFill>
        <p:spPr>
          <a:xfrm>
            <a:off x="166381" y="1408764"/>
            <a:ext cx="11859238" cy="3096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11588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283636-8D7C-4616-B8E4-87EA6C924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274" y="1476824"/>
            <a:ext cx="11380893" cy="2952000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10E48C64-6E50-4789-8E14-C3457733120D}"/>
              </a:ext>
            </a:extLst>
          </p:cNvPr>
          <p:cNvCxnSpPr>
            <a:cxnSpLocks/>
          </p:cNvCxnSpPr>
          <p:nvPr/>
        </p:nvCxnSpPr>
        <p:spPr>
          <a:xfrm>
            <a:off x="1387736" y="1856425"/>
            <a:ext cx="1037966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76931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13F66F0-5763-48F0-90A6-7A2314832A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98" t="44086" r="21492" b="29462"/>
          <a:stretch/>
        </p:blipFill>
        <p:spPr>
          <a:xfrm>
            <a:off x="299461" y="1845000"/>
            <a:ext cx="11435694" cy="3168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737437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9DE1F8E-3EF9-42D0-97E8-75791F958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03642"/>
            <a:ext cx="10515600" cy="527332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ru-RU" sz="2600" dirty="0">
                <a:effectLst/>
                <a:latin typeface="Arial Narrow" panose="020B0606020202030204" pitchFamily="34" charset="0"/>
              </a:rPr>
              <a:t>В БАД для детей отсутствуют запрещенные красители, подсластители, консерванты и искусственные ароматизаторы.</a:t>
            </a:r>
          </a:p>
          <a:p>
            <a:pPr>
              <a:lnSpc>
                <a:spcPct val="110000"/>
              </a:lnSpc>
            </a:pPr>
            <a:r>
              <a:rPr lang="ru-RU" sz="2600" dirty="0">
                <a:effectLst/>
                <a:latin typeface="Arial Narrow" panose="020B0606020202030204" pitchFamily="34" charset="0"/>
              </a:rPr>
              <a:t> Поскольку БАД являются дополнительным источником пищевых веществ, содержащиеся в них дозы «привязаны» к физиологической потребности и рекомендуемому суточному потреблению микронутриента. </a:t>
            </a:r>
          </a:p>
          <a:p>
            <a:pPr>
              <a:lnSpc>
                <a:spcPct val="110000"/>
              </a:lnSpc>
            </a:pPr>
            <a:r>
              <a:rPr lang="ru-RU" sz="2600" dirty="0">
                <a:effectLst/>
                <a:latin typeface="Arial Narrow" panose="020B0606020202030204" pitchFamily="34" charset="0"/>
              </a:rPr>
              <a:t>Согласно «Единым санитарно-эпидемиологическим и гигиеническим требованиям к товарам, подлежащим санитарно-эпидемиологическому надзору (контролю) Таможенного союза ЕврАзЭС» </a:t>
            </a:r>
            <a:r>
              <a:rPr lang="ru-RU" sz="2600" i="1" u="sng" dirty="0">
                <a:effectLst/>
                <a:latin typeface="Arial Narrow" panose="020B0606020202030204" pitchFamily="34" charset="0"/>
              </a:rPr>
              <a:t>максимальная суточная доза витаминов и минеральных веществ в составе БАД к пище для детей от 1,5 до 3 лет не должна превышать 50% от РНП, а для детей 3–14 лет – 100% для витаминов А, D, минеральных веществ (селен, медь, цинк, йод, железо) и 200% от </a:t>
            </a:r>
            <a:r>
              <a:rPr lang="ru-RU" sz="2600" dirty="0">
                <a:effectLst/>
                <a:latin typeface="Arial Narrow" panose="020B0606020202030204" pitchFamily="34" charset="0"/>
              </a:rPr>
              <a:t>РНП для водорастворимых витаминов, других жирорастворимых витаминов и минеральных веществ</a:t>
            </a:r>
            <a:r>
              <a:rPr lang="ru-RU" dirty="0">
                <a:effectLst/>
                <a:latin typeface="Arial" panose="020B0604020202020204" pitchFamily="34" charset="0"/>
              </a:rPr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78188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5957FA0-5F75-48E5-9591-F90081966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8356"/>
            <a:ext cx="10515600" cy="602826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>
                <a:effectLst/>
                <a:latin typeface="Arial Narrow" panose="020B0606020202030204" pitchFamily="34" charset="0"/>
              </a:rPr>
              <a:t>В России потребляют </a:t>
            </a:r>
            <a:r>
              <a:rPr lang="ru-RU" dirty="0" err="1">
                <a:effectLst/>
                <a:latin typeface="Arial Narrow" panose="020B0606020202030204" pitchFamily="34" charset="0"/>
              </a:rPr>
              <a:t>мультивитаминные</a:t>
            </a:r>
            <a:r>
              <a:rPr lang="ru-RU" dirty="0">
                <a:effectLst/>
                <a:latin typeface="Arial Narrow" panose="020B0606020202030204" pitchFamily="34" charset="0"/>
              </a:rPr>
              <a:t> комплексы менее половины детей младше 13 лет .</a:t>
            </a:r>
          </a:p>
          <a:p>
            <a:pPr marL="0" indent="0">
              <a:buNone/>
            </a:pPr>
            <a:r>
              <a:rPr lang="ru-RU" sz="1300" dirty="0">
                <a:effectLst/>
                <a:latin typeface="Arial Narrow" panose="020B0606020202030204" pitchFamily="34" charset="0"/>
              </a:rPr>
              <a:t>Лайкам К.Э. Государственная система наблюдения за состоянием питания населения. Федеральная служба государственной статистики. – 2014. http://www.gks.ru/free_doc/new_site/rosstat/smi/food_1-06_2.pdf.</a:t>
            </a:r>
          </a:p>
          <a:p>
            <a:pPr marL="0" indent="0">
              <a:buNone/>
            </a:pPr>
            <a:r>
              <a:rPr lang="ru-RU" dirty="0">
                <a:effectLst/>
                <a:latin typeface="Arial Narrow" panose="020B0606020202030204" pitchFamily="34" charset="0"/>
              </a:rPr>
              <a:t> В США 31% детей (от рождения до 19 лет) используют диетические </a:t>
            </a:r>
            <a:br>
              <a:rPr lang="ru-RU" dirty="0">
                <a:latin typeface="Arial Narrow" panose="020B0606020202030204" pitchFamily="34" charset="0"/>
              </a:rPr>
            </a:br>
            <a:r>
              <a:rPr lang="ru-RU" dirty="0">
                <a:effectLst/>
                <a:latin typeface="Arial Narrow" panose="020B0606020202030204" pitchFamily="34" charset="0"/>
              </a:rPr>
              <a:t>добавки, среди которых 90% составляют ВМК и поливитаминные комплексы.</a:t>
            </a:r>
          </a:p>
          <a:p>
            <a:pPr marL="0" indent="0">
              <a:buNone/>
            </a:pPr>
            <a:r>
              <a:rPr lang="ru-RU" dirty="0">
                <a:effectLst/>
                <a:latin typeface="Arial Narrow" panose="020B0606020202030204" pitchFamily="34" charset="0"/>
              </a:rPr>
              <a:t> Частота мотиваций для приема витаминов составляет: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effectLst/>
                <a:latin typeface="Arial Narrow" panose="020B0606020202030204" pitchFamily="34" charset="0"/>
              </a:rPr>
              <a:t>«улучшить общее состояние здоровья» (41%),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effectLst/>
                <a:latin typeface="Arial Narrow" panose="020B0606020202030204" pitchFamily="34" charset="0"/>
              </a:rPr>
              <a:t>«поддерживать здоровье» (37%),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effectLst/>
                <a:latin typeface="Arial Narrow" panose="020B0606020202030204" pitchFamily="34" charset="0"/>
              </a:rPr>
              <a:t> «дополнить рацион» (23%),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effectLst/>
                <a:latin typeface="Arial Narrow" panose="020B0606020202030204" pitchFamily="34" charset="0"/>
              </a:rPr>
              <a:t>«предотвратить проблемы со здоровьем» (20%),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effectLst/>
                <a:latin typeface="Arial Narrow" panose="020B0606020202030204" pitchFamily="34" charset="0"/>
              </a:rPr>
              <a:t>«повысить иммунитет» (14%) . </a:t>
            </a:r>
          </a:p>
          <a:p>
            <a:pPr marL="0" indent="0">
              <a:buNone/>
            </a:pPr>
            <a:r>
              <a:rPr lang="en-US" sz="1500" dirty="0">
                <a:effectLst/>
                <a:latin typeface="Arial Narrow" panose="020B0606020202030204" pitchFamily="34" charset="0"/>
              </a:rPr>
              <a:t>Bailey RL, </a:t>
            </a:r>
            <a:r>
              <a:rPr lang="en-US" sz="1500" dirty="0" err="1">
                <a:effectLst/>
                <a:latin typeface="Arial Narrow" panose="020B0606020202030204" pitchFamily="34" charset="0"/>
              </a:rPr>
              <a:t>Gahche</a:t>
            </a:r>
            <a:r>
              <a:rPr lang="en-US" sz="1500" dirty="0">
                <a:effectLst/>
                <a:latin typeface="Arial Narrow" panose="020B0606020202030204" pitchFamily="34" charset="0"/>
              </a:rPr>
              <a:t> JJ, Thomas PR, Dwyer JT Why US children use dietary supplements. </a:t>
            </a:r>
            <a:r>
              <a:rPr lang="en-US" sz="1500" dirty="0" err="1">
                <a:effectLst/>
                <a:latin typeface="Arial Narrow" panose="020B0606020202030204" pitchFamily="34" charset="0"/>
              </a:rPr>
              <a:t>Pediatr</a:t>
            </a:r>
            <a:r>
              <a:rPr lang="en-US" sz="1500" dirty="0">
                <a:effectLst/>
                <a:latin typeface="Arial Narrow" panose="020B0606020202030204" pitchFamily="34" charset="0"/>
              </a:rPr>
              <a:t> Res, 2013, 74(6): 737–741. </a:t>
            </a:r>
            <a:r>
              <a:rPr lang="en-US" sz="1500" dirty="0" err="1">
                <a:effectLst/>
                <a:latin typeface="Arial Narrow" panose="020B0606020202030204" pitchFamily="34" charset="0"/>
              </a:rPr>
              <a:t>doi</a:t>
            </a:r>
            <a:r>
              <a:rPr lang="en-US" sz="1500" dirty="0">
                <a:effectLst/>
                <a:latin typeface="Arial Narrow" panose="020B0606020202030204" pitchFamily="34" charset="0"/>
              </a:rPr>
              <a:t>: 10.1038/</a:t>
            </a:r>
            <a:r>
              <a:rPr lang="ru-RU" sz="1500" dirty="0">
                <a:effectLst/>
                <a:latin typeface="Arial Narrow" panose="020B0606020202030204" pitchFamily="34" charset="0"/>
              </a:rPr>
              <a:t> </a:t>
            </a:r>
            <a:r>
              <a:rPr lang="en-US" sz="1500" dirty="0">
                <a:effectLst/>
                <a:latin typeface="Arial Narrow" panose="020B0606020202030204" pitchFamily="34" charset="0"/>
              </a:rPr>
              <a:t>pr.2013.160.</a:t>
            </a:r>
            <a:endParaRPr lang="ru-RU" sz="1500" dirty="0">
              <a:effectLst/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ru-RU" dirty="0">
                <a:effectLst/>
                <a:latin typeface="Arial Narrow" panose="020B0606020202030204" pitchFamily="34" charset="0"/>
              </a:rPr>
              <a:t>В США назначают диетические добавки, причем преимущественно поливитамины 72% кардиологов, 66% дерматологов и 91% ортопедов.</a:t>
            </a:r>
          </a:p>
          <a:p>
            <a:pPr marL="0" indent="0">
              <a:buNone/>
            </a:pPr>
            <a:r>
              <a:rPr lang="en-US" sz="1700" dirty="0">
                <a:effectLst/>
                <a:latin typeface="Arial Narrow" panose="020B0606020202030204" pitchFamily="34" charset="0"/>
              </a:rPr>
              <a:t>Dickinson A, Shao A, </a:t>
            </a:r>
            <a:r>
              <a:rPr lang="en-US" sz="1700" dirty="0" err="1">
                <a:effectLst/>
                <a:latin typeface="Arial Narrow" panose="020B0606020202030204" pitchFamily="34" charset="0"/>
              </a:rPr>
              <a:t>Boyon</a:t>
            </a:r>
            <a:r>
              <a:rPr lang="en-US" sz="1700" dirty="0">
                <a:effectLst/>
                <a:latin typeface="Arial Narrow" panose="020B0606020202030204" pitchFamily="34" charset="0"/>
              </a:rPr>
              <a:t> N, Franco JC. Use of dietary supplements by cardiologists, dermatologists and orthopedists: report of a survey. </a:t>
            </a:r>
            <a:r>
              <a:rPr lang="en-US" sz="1700" dirty="0" err="1">
                <a:effectLst/>
                <a:latin typeface="Arial Narrow" panose="020B0606020202030204" pitchFamily="34" charset="0"/>
              </a:rPr>
              <a:t>Nutr</a:t>
            </a:r>
            <a:r>
              <a:rPr lang="en-US" sz="1700" dirty="0">
                <a:effectLst/>
                <a:latin typeface="Arial Narrow" panose="020B0606020202030204" pitchFamily="34" charset="0"/>
              </a:rPr>
              <a:t> J, 2011, 10: 20. </a:t>
            </a:r>
            <a:r>
              <a:rPr lang="en-US" sz="1700" dirty="0" err="1">
                <a:effectLst/>
                <a:latin typeface="Arial Narrow" panose="020B0606020202030204" pitchFamily="34" charset="0"/>
              </a:rPr>
              <a:t>doi</a:t>
            </a:r>
            <a:r>
              <a:rPr lang="en-US" sz="1700" dirty="0">
                <a:effectLst/>
                <a:latin typeface="Arial Narrow" panose="020B0606020202030204" pitchFamily="34" charset="0"/>
              </a:rPr>
              <a:t>: 10.1186/1475-2891-10-20.</a:t>
            </a:r>
            <a:endParaRPr lang="ru-RU" sz="17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2023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небо, внешний, трава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EAFC8A87-29CC-4006-84DF-827CAE86E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493731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782A1C7-0F7B-4B56-880D-C23C455B09C8}"/>
              </a:ext>
            </a:extLst>
          </p:cNvPr>
          <p:cNvSpPr txBox="1"/>
          <p:nvPr/>
        </p:nvSpPr>
        <p:spPr>
          <a:xfrm>
            <a:off x="7306163" y="1406474"/>
            <a:ext cx="461264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endParaRPr lang="ru-RU" sz="1600" b="0" i="0" dirty="0">
              <a:solidFill>
                <a:srgbClr val="3A3A3A"/>
              </a:solidFill>
              <a:effectLst/>
            </a:endParaRPr>
          </a:p>
          <a:p>
            <a:pPr algn="l" fontAlgn="base"/>
            <a:r>
              <a:rPr lang="ru-RU" sz="1600" b="0" i="0" dirty="0">
                <a:solidFill>
                  <a:srgbClr val="3A3A3A"/>
                </a:solidFill>
                <a:effectLst/>
                <a:latin typeface="+mj-lt"/>
              </a:rPr>
              <a:t>Для обогащения ежедневного рациона питания детей дошкольного и школьного возраста</a:t>
            </a:r>
          </a:p>
          <a:p>
            <a:pPr algn="l" fontAlgn="base"/>
            <a:endParaRPr lang="ru-RU" sz="1600" b="0" i="0" dirty="0">
              <a:solidFill>
                <a:srgbClr val="3A3A3A"/>
              </a:solidFill>
              <a:effectLst/>
              <a:latin typeface="+mj-lt"/>
            </a:endParaRPr>
          </a:p>
          <a:p>
            <a:pPr algn="l" fontAlgn="base"/>
            <a:r>
              <a:rPr lang="ru-RU" sz="1600" b="0" i="0" dirty="0">
                <a:solidFill>
                  <a:srgbClr val="3A3A3A"/>
                </a:solidFill>
                <a:effectLst/>
                <a:latin typeface="+mj-lt"/>
              </a:rPr>
              <a:t>В составе витамины, особо необходимые детскому организму</a:t>
            </a:r>
          </a:p>
          <a:p>
            <a:pPr algn="l" fontAlgn="base"/>
            <a:endParaRPr lang="ru-RU" sz="1600" b="0" i="0" dirty="0">
              <a:solidFill>
                <a:srgbClr val="3A3A3A"/>
              </a:solidFill>
              <a:effectLst/>
              <a:latin typeface="+mj-lt"/>
            </a:endParaRPr>
          </a:p>
          <a:p>
            <a:pPr algn="l" fontAlgn="base"/>
            <a:r>
              <a:rPr lang="ru-RU" sz="1600" b="0" i="0" dirty="0">
                <a:solidFill>
                  <a:srgbClr val="3A3A3A"/>
                </a:solidFill>
                <a:effectLst/>
                <a:latin typeface="+mj-lt"/>
              </a:rPr>
              <a:t>Содержит желатин животного происхождения</a:t>
            </a:r>
          </a:p>
          <a:p>
            <a:pPr algn="l" fontAlgn="base"/>
            <a:endParaRPr lang="ru-RU" sz="1600" b="0" i="0" dirty="0">
              <a:solidFill>
                <a:srgbClr val="3A3A3A"/>
              </a:solidFill>
              <a:effectLst/>
              <a:latin typeface="+mj-lt"/>
            </a:endParaRPr>
          </a:p>
          <a:p>
            <a:pPr algn="l" fontAlgn="base"/>
            <a:r>
              <a:rPr lang="ru-RU" sz="1600" b="0" i="0" dirty="0">
                <a:solidFill>
                  <a:srgbClr val="3A3A3A"/>
                </a:solidFill>
                <a:effectLst/>
                <a:latin typeface="+mj-lt"/>
              </a:rPr>
              <a:t>Не содержит искусственных красителей и консервантов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17D1B8-0B6E-4BBC-8E21-8EC3D3B7327F}"/>
              </a:ext>
            </a:extLst>
          </p:cNvPr>
          <p:cNvSpPr txBox="1"/>
          <p:nvPr/>
        </p:nvSpPr>
        <p:spPr>
          <a:xfrm>
            <a:off x="4583148" y="37231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ru-RU" b="1" i="0" dirty="0">
                <a:solidFill>
                  <a:srgbClr val="3A3A3A"/>
                </a:solidFill>
                <a:effectLst/>
              </a:rPr>
              <a:t>Мультивитаминный комплекс для полноценного физического и интеллектуального развития ребёнка</a:t>
            </a:r>
          </a:p>
        </p:txBody>
      </p:sp>
      <p:sp>
        <p:nvSpPr>
          <p:cNvPr id="13" name="Блок-схема: узел 12">
            <a:extLst>
              <a:ext uri="{FF2B5EF4-FFF2-40B4-BE49-F238E27FC236}">
                <a16:creationId xmlns:a16="http://schemas.microsoft.com/office/drawing/2014/main" id="{6153E140-3FE1-4167-A226-12943E4ECBBF}"/>
              </a:ext>
            </a:extLst>
          </p:cNvPr>
          <p:cNvSpPr/>
          <p:nvPr/>
        </p:nvSpPr>
        <p:spPr>
          <a:xfrm>
            <a:off x="3296397" y="1106311"/>
            <a:ext cx="1046480" cy="1056640"/>
          </a:xfrm>
          <a:prstGeom prst="flowChartConnector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solidFill>
                <a:schemeClr val="tx1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5111909-B5AE-4D84-B01B-C6B80E11C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3731" y="5993954"/>
            <a:ext cx="4829175" cy="54292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64CB1E1-93F6-4E79-980E-756895BC6ED2}"/>
              </a:ext>
            </a:extLst>
          </p:cNvPr>
          <p:cNvSpPr txBox="1"/>
          <p:nvPr/>
        </p:nvSpPr>
        <p:spPr>
          <a:xfrm>
            <a:off x="771637" y="141680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tx1"/>
                </a:solidFill>
              </a:rPr>
              <a:t>С 4 лет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BD7644-0F5E-4741-9FD1-2C20718684A5}"/>
              </a:ext>
            </a:extLst>
          </p:cNvPr>
          <p:cNvSpPr txBox="1"/>
          <p:nvPr/>
        </p:nvSpPr>
        <p:spPr>
          <a:xfrm>
            <a:off x="7306163" y="4623544"/>
            <a:ext cx="41457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ru-RU" sz="1400" b="0" i="0" dirty="0">
                <a:solidFill>
                  <a:srgbClr val="806638"/>
                </a:solidFill>
                <a:effectLst/>
                <a:latin typeface="+mj-lt"/>
              </a:rPr>
              <a:t>Рекомендации по применению: </a:t>
            </a:r>
            <a:r>
              <a:rPr lang="ru-RU" sz="1400" b="0" i="0" dirty="0">
                <a:solidFill>
                  <a:srgbClr val="3A3A3A"/>
                </a:solidFill>
                <a:effectLst/>
                <a:latin typeface="+mj-lt"/>
              </a:rPr>
              <a:t>Детям 4-11 лет по 1 жевательной пастилке в день, детям старше 11 лет по 1 жевательной пастилке 2 раза в день во время еды. Продолжительность приёма 1 месяц.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40C867A-6E75-4198-9342-EF745CBCA1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04" y="201569"/>
            <a:ext cx="1098125" cy="1098125"/>
          </a:xfrm>
          <a:prstGeom prst="rect">
            <a:avLst/>
          </a:prstGeom>
        </p:spPr>
      </p:pic>
      <p:sp>
        <p:nvSpPr>
          <p:cNvPr id="11" name="Блок-схема: узел 10">
            <a:extLst>
              <a:ext uri="{FF2B5EF4-FFF2-40B4-BE49-F238E27FC236}">
                <a16:creationId xmlns:a16="http://schemas.microsoft.com/office/drawing/2014/main" id="{6EFE820B-8426-4D3C-9CBD-590E3DECB162}"/>
              </a:ext>
            </a:extLst>
          </p:cNvPr>
          <p:cNvSpPr/>
          <p:nvPr/>
        </p:nvSpPr>
        <p:spPr>
          <a:xfrm>
            <a:off x="3296397" y="4980510"/>
            <a:ext cx="1046480" cy="1056640"/>
          </a:xfrm>
          <a:prstGeom prst="flowChartConnector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66F4F3-269B-406B-A5DF-BF07794E12D4}"/>
              </a:ext>
            </a:extLst>
          </p:cNvPr>
          <p:cNvSpPr txBox="1"/>
          <p:nvPr/>
        </p:nvSpPr>
        <p:spPr>
          <a:xfrm>
            <a:off x="3261022" y="5013025"/>
            <a:ext cx="111722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1400" b="1" dirty="0"/>
          </a:p>
          <a:p>
            <a:pPr algn="ctr"/>
            <a:r>
              <a:rPr lang="ru-RU" sz="1400" b="1" dirty="0"/>
              <a:t>Подходит </a:t>
            </a:r>
          </a:p>
          <a:p>
            <a:pPr algn="ctr"/>
            <a:r>
              <a:rPr lang="ru-RU" sz="1400" b="1" dirty="0"/>
              <a:t>подросткам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E0F1742-CAFE-4206-B9A8-8F1B9CC2BF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397" y="1099789"/>
            <a:ext cx="3456615" cy="473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8017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Блок-схема: узел 20">
            <a:extLst>
              <a:ext uri="{FF2B5EF4-FFF2-40B4-BE49-F238E27FC236}">
                <a16:creationId xmlns:a16="http://schemas.microsoft.com/office/drawing/2014/main" id="{0DC8EAC0-92F8-4785-BC27-D51B9129D6A3}"/>
              </a:ext>
            </a:extLst>
          </p:cNvPr>
          <p:cNvSpPr/>
          <p:nvPr/>
        </p:nvSpPr>
        <p:spPr>
          <a:xfrm>
            <a:off x="2451182" y="2493164"/>
            <a:ext cx="1414877" cy="1397138"/>
          </a:xfrm>
          <a:prstGeom prst="flowChartConnector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CF9DF3-7F95-4698-A943-9A9105A14F52}"/>
              </a:ext>
            </a:extLst>
          </p:cNvPr>
          <p:cNvSpPr txBox="1"/>
          <p:nvPr/>
        </p:nvSpPr>
        <p:spPr>
          <a:xfrm>
            <a:off x="-85185" y="2975473"/>
            <a:ext cx="64876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УНИКАЛЬНЫЙ 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ВКУС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FA9FFF-17E7-4A3F-B9C6-190C2A718B17}"/>
              </a:ext>
            </a:extLst>
          </p:cNvPr>
          <p:cNvSpPr txBox="1"/>
          <p:nvPr/>
        </p:nvSpPr>
        <p:spPr>
          <a:xfrm>
            <a:off x="7039521" y="701072"/>
            <a:ext cx="4335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ДЕТСКАЯ ОМЕГА-3</a:t>
            </a:r>
          </a:p>
        </p:txBody>
      </p:sp>
      <p:pic>
        <p:nvPicPr>
          <p:cNvPr id="6" name="Рисунок 5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7240E944-0037-4117-A9C4-2732F53E5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130514" cy="6858000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BD9212F-E735-4003-92CC-9595DE68B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1227" y="6169491"/>
            <a:ext cx="4040079" cy="610220"/>
          </a:xfrm>
          <a:prstGeom prst="rect">
            <a:avLst/>
          </a:prstGeom>
        </p:spPr>
      </p:pic>
      <p:sp>
        <p:nvSpPr>
          <p:cNvPr id="13" name="Блок-схема: узел 12">
            <a:extLst>
              <a:ext uri="{FF2B5EF4-FFF2-40B4-BE49-F238E27FC236}">
                <a16:creationId xmlns:a16="http://schemas.microsoft.com/office/drawing/2014/main" id="{6153E140-3FE1-4167-A226-12943E4ECBBF}"/>
              </a:ext>
            </a:extLst>
          </p:cNvPr>
          <p:cNvSpPr/>
          <p:nvPr/>
        </p:nvSpPr>
        <p:spPr>
          <a:xfrm>
            <a:off x="2820482" y="90599"/>
            <a:ext cx="1414877" cy="1397138"/>
          </a:xfrm>
          <a:prstGeom prst="flowChartConnector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4CB1E1-93F6-4E79-980E-756895BC6ED2}"/>
              </a:ext>
            </a:extLst>
          </p:cNvPr>
          <p:cNvSpPr txBox="1"/>
          <p:nvPr/>
        </p:nvSpPr>
        <p:spPr>
          <a:xfrm>
            <a:off x="518502" y="66440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 7 лет</a:t>
            </a:r>
          </a:p>
        </p:txBody>
      </p:sp>
      <p:sp>
        <p:nvSpPr>
          <p:cNvPr id="19" name="Блок-схема: узел 18">
            <a:extLst>
              <a:ext uri="{FF2B5EF4-FFF2-40B4-BE49-F238E27FC236}">
                <a16:creationId xmlns:a16="http://schemas.microsoft.com/office/drawing/2014/main" id="{E2F9BA18-C821-4F3B-ADBC-7D11FC16EEAC}"/>
              </a:ext>
            </a:extLst>
          </p:cNvPr>
          <p:cNvSpPr/>
          <p:nvPr/>
        </p:nvSpPr>
        <p:spPr>
          <a:xfrm>
            <a:off x="2840713" y="5436529"/>
            <a:ext cx="1414877" cy="1397138"/>
          </a:xfrm>
          <a:prstGeom prst="flowChartConnector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A6AD8B-4AE7-4E04-B4B2-9BA43FA64A18}"/>
              </a:ext>
            </a:extLst>
          </p:cNvPr>
          <p:cNvSpPr txBox="1"/>
          <p:nvPr/>
        </p:nvSpPr>
        <p:spPr>
          <a:xfrm>
            <a:off x="2869546" y="5762520"/>
            <a:ext cx="13658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tx1"/>
                </a:solidFill>
              </a:rPr>
              <a:t>СОДЕРЖИТ ВИТАМИН</a:t>
            </a:r>
            <a:endParaRPr lang="en-US" sz="1800" b="1" dirty="0">
              <a:solidFill>
                <a:schemeClr val="tx1"/>
              </a:solidFill>
            </a:endParaRPr>
          </a:p>
          <a:p>
            <a:pPr algn="ctr"/>
            <a:r>
              <a:rPr lang="ru-RU" sz="1800" b="1" dirty="0">
                <a:solidFill>
                  <a:schemeClr val="tx1"/>
                </a:solidFill>
              </a:rPr>
              <a:t>А,</a:t>
            </a:r>
            <a:r>
              <a:rPr lang="en-US" sz="1800" b="1" dirty="0">
                <a:solidFill>
                  <a:schemeClr val="tx1"/>
                </a:solidFill>
              </a:rPr>
              <a:t>D</a:t>
            </a:r>
            <a:r>
              <a:rPr lang="ru-RU" sz="1800" b="1" dirty="0">
                <a:solidFill>
                  <a:schemeClr val="tx1"/>
                </a:solidFill>
              </a:rPr>
              <a:t>,</a:t>
            </a:r>
            <a:r>
              <a:rPr lang="en-US" sz="1800" b="1" dirty="0">
                <a:solidFill>
                  <a:schemeClr val="tx1"/>
                </a:solidFill>
              </a:rPr>
              <a:t>E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AA10DB-84E3-4808-867E-55AEC7E1BE33}"/>
              </a:ext>
            </a:extLst>
          </p:cNvPr>
          <p:cNvSpPr txBox="1"/>
          <p:nvPr/>
        </p:nvSpPr>
        <p:spPr>
          <a:xfrm>
            <a:off x="4379815" y="5327651"/>
            <a:ext cx="73633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0" i="0" dirty="0">
                <a:solidFill>
                  <a:srgbClr val="3A3A3A"/>
                </a:solidFill>
                <a:effectLst/>
                <a:latin typeface="+mj-lt"/>
              </a:rPr>
              <a:t>Детям старше 7 лет по 2 капсулы в день во время еды. Продолжительность приёма 1 месяц. При необходимости прием можно повторить.</a:t>
            </a:r>
            <a:endParaRPr lang="ru-RU" sz="1600" dirty="0"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40E6719-8C29-4143-A6C5-42D877A74311}"/>
              </a:ext>
            </a:extLst>
          </p:cNvPr>
          <p:cNvSpPr txBox="1"/>
          <p:nvPr/>
        </p:nvSpPr>
        <p:spPr>
          <a:xfrm>
            <a:off x="7019678" y="1344257"/>
            <a:ext cx="466262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ru-RU" sz="1600" b="0" i="0" dirty="0">
                <a:solidFill>
                  <a:srgbClr val="3A3A3A"/>
                </a:solidFill>
                <a:effectLst/>
              </a:rPr>
              <a:t>Омега-3 способствует укреплению иммунитета, является важным компонентом системы защиты организма</a:t>
            </a:r>
            <a:endParaRPr lang="en-US" sz="1600" b="0" i="0" dirty="0">
              <a:solidFill>
                <a:srgbClr val="3A3A3A"/>
              </a:solidFill>
              <a:effectLst/>
            </a:endParaRPr>
          </a:p>
          <a:p>
            <a:pPr algn="l" fontAlgn="base"/>
            <a:endParaRPr lang="ru-RU" sz="1600" b="0" i="0" dirty="0">
              <a:solidFill>
                <a:srgbClr val="3A3A3A"/>
              </a:solidFill>
              <a:effectLst/>
            </a:endParaRPr>
          </a:p>
          <a:p>
            <a:pPr algn="l" fontAlgn="base"/>
            <a:r>
              <a:rPr lang="ru-RU" sz="1600" b="0" i="0" dirty="0">
                <a:solidFill>
                  <a:srgbClr val="3A3A3A"/>
                </a:solidFill>
                <a:effectLst/>
              </a:rPr>
              <a:t>Витамин D необходим для нормального формирования роста костей и зубов у детей, а также для укрепления иммунитета </a:t>
            </a:r>
            <a:endParaRPr lang="en-US" sz="1600" b="0" i="0" dirty="0">
              <a:solidFill>
                <a:srgbClr val="3A3A3A"/>
              </a:solidFill>
              <a:effectLst/>
            </a:endParaRPr>
          </a:p>
          <a:p>
            <a:pPr algn="l" fontAlgn="base"/>
            <a:endParaRPr lang="ru-RU" sz="1600" b="0" i="0" dirty="0">
              <a:solidFill>
                <a:srgbClr val="3A3A3A"/>
              </a:solidFill>
              <a:effectLst/>
            </a:endParaRPr>
          </a:p>
          <a:p>
            <a:pPr algn="l" fontAlgn="base"/>
            <a:r>
              <a:rPr lang="ru-RU" sz="1600" b="0" i="0" dirty="0">
                <a:solidFill>
                  <a:srgbClr val="3A3A3A"/>
                </a:solidFill>
                <a:effectLst/>
              </a:rPr>
              <a:t>Витамин Е является важнейшим компонентом системы защиты организма</a:t>
            </a:r>
            <a:endParaRPr lang="en-US" sz="1600" b="0" i="0" dirty="0">
              <a:solidFill>
                <a:srgbClr val="3A3A3A"/>
              </a:solidFill>
              <a:effectLst/>
            </a:endParaRPr>
          </a:p>
          <a:p>
            <a:pPr algn="l" fontAlgn="base"/>
            <a:endParaRPr lang="ru-RU" sz="1600" b="0" i="0" dirty="0">
              <a:solidFill>
                <a:srgbClr val="3A3A3A"/>
              </a:solidFill>
              <a:effectLst/>
            </a:endParaRPr>
          </a:p>
          <a:p>
            <a:pPr algn="l" fontAlgn="base"/>
            <a:r>
              <a:rPr lang="ru-RU" sz="1600" b="0" i="0" dirty="0">
                <a:solidFill>
                  <a:srgbClr val="3A3A3A"/>
                </a:solidFill>
                <a:effectLst/>
              </a:rPr>
              <a:t>Витамин А важен для обеспечения нормальной зрительной функции.</a:t>
            </a:r>
            <a:endParaRPr lang="en-US" sz="1600" b="0" i="0" dirty="0">
              <a:solidFill>
                <a:srgbClr val="3A3A3A"/>
              </a:solidFill>
              <a:effectLst/>
            </a:endParaRPr>
          </a:p>
          <a:p>
            <a:pPr algn="l" fontAlgn="base"/>
            <a:endParaRPr lang="ru-RU" sz="1600" b="0" i="0" dirty="0">
              <a:solidFill>
                <a:srgbClr val="3A3A3A"/>
              </a:solidFill>
              <a:effectLst/>
            </a:endParaRPr>
          </a:p>
          <a:p>
            <a:pPr algn="l" fontAlgn="base"/>
            <a:r>
              <a:rPr lang="ru-RU" sz="1600" b="0" i="0" dirty="0">
                <a:solidFill>
                  <a:srgbClr val="3A3A3A"/>
                </a:solidFill>
                <a:effectLst/>
              </a:rPr>
              <a:t>Содержит желатин животного происхождения</a:t>
            </a:r>
          </a:p>
        </p:txBody>
      </p:sp>
      <p:sp>
        <p:nvSpPr>
          <p:cNvPr id="27" name="Блок-схема: узел 26">
            <a:extLst>
              <a:ext uri="{FF2B5EF4-FFF2-40B4-BE49-F238E27FC236}">
                <a16:creationId xmlns:a16="http://schemas.microsoft.com/office/drawing/2014/main" id="{B706D209-6744-4C50-BF0D-3281C56E3E00}"/>
              </a:ext>
            </a:extLst>
          </p:cNvPr>
          <p:cNvSpPr/>
          <p:nvPr/>
        </p:nvSpPr>
        <p:spPr>
          <a:xfrm>
            <a:off x="2869546" y="3961626"/>
            <a:ext cx="1414877" cy="1397138"/>
          </a:xfrm>
          <a:prstGeom prst="flowChartConnector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C7EC3FB-C3E3-4581-8E3F-7F3F006CD8E0}"/>
              </a:ext>
            </a:extLst>
          </p:cNvPr>
          <p:cNvSpPr txBox="1"/>
          <p:nvPr/>
        </p:nvSpPr>
        <p:spPr>
          <a:xfrm>
            <a:off x="509693" y="4391519"/>
            <a:ext cx="613458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ОМЕГА-3</a:t>
            </a:r>
          </a:p>
          <a:p>
            <a:pPr algn="ctr"/>
            <a:r>
              <a:rPr lang="ru-RU" b="1" dirty="0"/>
              <a:t>300 МГ</a:t>
            </a:r>
          </a:p>
          <a:p>
            <a:pPr algn="ctr"/>
            <a:r>
              <a:rPr lang="ru-RU" sz="1000" b="1" dirty="0"/>
              <a:t>в 2 капсулах</a:t>
            </a:r>
          </a:p>
        </p:txBody>
      </p:sp>
      <p:pic>
        <p:nvPicPr>
          <p:cNvPr id="12" name="Рисунок 11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id="{EBAE9F5D-A773-4D6A-B665-60D7AC1122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374" y="701072"/>
            <a:ext cx="3244610" cy="387031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FBE1E7D-24BB-42AE-914C-EAC872A5DE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04" y="201569"/>
            <a:ext cx="1098125" cy="109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773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AF03BB73-D8EA-45FF-A33D-13138480E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1" y="-8226"/>
            <a:ext cx="4879428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FA9FFF-17E7-4A3F-B9C6-190C2A718B17}"/>
              </a:ext>
            </a:extLst>
          </p:cNvPr>
          <p:cNvSpPr txBox="1"/>
          <p:nvPr/>
        </p:nvSpPr>
        <p:spPr>
          <a:xfrm>
            <a:off x="7529086" y="648256"/>
            <a:ext cx="4335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ДЕТСКИЙ ГЛИЦИН</a:t>
            </a:r>
          </a:p>
        </p:txBody>
      </p:sp>
      <p:sp>
        <p:nvSpPr>
          <p:cNvPr id="13" name="Блок-схема: узел 12">
            <a:extLst>
              <a:ext uri="{FF2B5EF4-FFF2-40B4-BE49-F238E27FC236}">
                <a16:creationId xmlns:a16="http://schemas.microsoft.com/office/drawing/2014/main" id="{6153E140-3FE1-4167-A226-12943E4ECBBF}"/>
              </a:ext>
            </a:extLst>
          </p:cNvPr>
          <p:cNvSpPr/>
          <p:nvPr/>
        </p:nvSpPr>
        <p:spPr>
          <a:xfrm>
            <a:off x="3637317" y="3903107"/>
            <a:ext cx="1414877" cy="1397138"/>
          </a:xfrm>
          <a:prstGeom prst="flowChartConnector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4CB1E1-93F6-4E79-980E-756895BC6ED2}"/>
              </a:ext>
            </a:extLst>
          </p:cNvPr>
          <p:cNvSpPr txBox="1"/>
          <p:nvPr/>
        </p:nvSpPr>
        <p:spPr>
          <a:xfrm>
            <a:off x="1292161" y="439407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С 3лет</a:t>
            </a:r>
          </a:p>
        </p:txBody>
      </p:sp>
      <p:sp>
        <p:nvSpPr>
          <p:cNvPr id="27" name="Блок-схема: узел 26">
            <a:extLst>
              <a:ext uri="{FF2B5EF4-FFF2-40B4-BE49-F238E27FC236}">
                <a16:creationId xmlns:a16="http://schemas.microsoft.com/office/drawing/2014/main" id="{B706D209-6744-4C50-BF0D-3281C56E3E00}"/>
              </a:ext>
            </a:extLst>
          </p:cNvPr>
          <p:cNvSpPr/>
          <p:nvPr/>
        </p:nvSpPr>
        <p:spPr>
          <a:xfrm>
            <a:off x="3510456" y="180520"/>
            <a:ext cx="1414877" cy="1397138"/>
          </a:xfrm>
          <a:prstGeom prst="flowChartConnector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15" name="Рисунок 14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id="{8BFC4744-CA1E-4276-9EBE-661A416196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473" y="1015338"/>
            <a:ext cx="4001627" cy="400162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85E5B65-5F53-4AB7-8F76-3FB5728947F4}"/>
              </a:ext>
            </a:extLst>
          </p:cNvPr>
          <p:cNvSpPr txBox="1"/>
          <p:nvPr/>
        </p:nvSpPr>
        <p:spPr>
          <a:xfrm>
            <a:off x="1170859" y="417424"/>
            <a:ext cx="60940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C00000"/>
                </a:solidFill>
              </a:rPr>
              <a:t>ГЛИЦИН</a:t>
            </a:r>
          </a:p>
          <a:p>
            <a:pPr algn="ctr"/>
            <a:r>
              <a:rPr lang="ru-RU" sz="1800" b="1" dirty="0">
                <a:solidFill>
                  <a:srgbClr val="C00000"/>
                </a:solidFill>
              </a:rPr>
              <a:t>50 МГ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в</a:t>
            </a:r>
            <a:r>
              <a:rPr lang="ru-RU" sz="1800" b="1" dirty="0">
                <a:solidFill>
                  <a:srgbClr val="C00000"/>
                </a:solidFill>
              </a:rPr>
              <a:t> 1 ТАБЛ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A46B9A-D798-490C-AB4C-603357101FA5}"/>
              </a:ext>
            </a:extLst>
          </p:cNvPr>
          <p:cNvSpPr txBox="1"/>
          <p:nvPr/>
        </p:nvSpPr>
        <p:spPr>
          <a:xfrm>
            <a:off x="7947864" y="1636916"/>
            <a:ext cx="384236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ru-RU" b="0" i="0" dirty="0">
                <a:solidFill>
                  <a:srgbClr val="3A3A3A"/>
                </a:solidFill>
                <a:effectLst/>
              </a:rPr>
              <a:t>Способствует укреплению нервной системы, повышению умственной работоспособности, улучшению памяти и нормализации сна</a:t>
            </a:r>
          </a:p>
          <a:p>
            <a:pPr algn="l" fontAlgn="base"/>
            <a:endParaRPr lang="ru-RU" b="0" i="0" dirty="0">
              <a:solidFill>
                <a:srgbClr val="3A3A3A"/>
              </a:solidFill>
              <a:effectLst/>
            </a:endParaRPr>
          </a:p>
          <a:p>
            <a:pPr algn="l" fontAlgn="base"/>
            <a:r>
              <a:rPr lang="ru-RU" b="0" i="0" dirty="0">
                <a:solidFill>
                  <a:srgbClr val="3A3A3A"/>
                </a:solidFill>
                <a:effectLst/>
              </a:rPr>
              <a:t>Улучшает метаболические процессы в тканях мозга</a:t>
            </a:r>
          </a:p>
          <a:p>
            <a:pPr algn="l" fontAlgn="base"/>
            <a:endParaRPr lang="ru-RU" b="0" i="0" dirty="0">
              <a:solidFill>
                <a:srgbClr val="3A3A3A"/>
              </a:solidFill>
              <a:effectLst/>
            </a:endParaRPr>
          </a:p>
          <a:p>
            <a:pPr fontAlgn="base"/>
            <a:r>
              <a:rPr lang="ru-RU" dirty="0">
                <a:solidFill>
                  <a:srgbClr val="3A3A3A"/>
                </a:solidFill>
              </a:rPr>
              <a:t>Не содержит искусственных красителей и консервантов</a:t>
            </a:r>
          </a:p>
          <a:p>
            <a:pPr algn="l" fontAlgn="base"/>
            <a:endParaRPr lang="ru-RU" b="0" i="0" dirty="0">
              <a:solidFill>
                <a:srgbClr val="3A3A3A"/>
              </a:solidFill>
              <a:effectLst/>
            </a:endParaRPr>
          </a:p>
        </p:txBody>
      </p:sp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3BC365B-4920-4A93-A32E-8E269C5FE4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0039" y="6075792"/>
            <a:ext cx="6176162" cy="72956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DB41D9D-9440-427C-B436-D8F09D6C67F8}"/>
              </a:ext>
            </a:extLst>
          </p:cNvPr>
          <p:cNvSpPr txBox="1"/>
          <p:nvPr/>
        </p:nvSpPr>
        <p:spPr>
          <a:xfrm>
            <a:off x="5607302" y="4776237"/>
            <a:ext cx="625703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ru-RU" sz="1600" b="0" i="0" dirty="0">
                <a:solidFill>
                  <a:srgbClr val="806638"/>
                </a:solidFill>
                <a:effectLst/>
                <a:latin typeface="+mj-lt"/>
              </a:rPr>
              <a:t>Рекомендации по применению: </a:t>
            </a:r>
            <a:r>
              <a:rPr lang="ru-RU" sz="1600" b="0" i="0" dirty="0">
                <a:solidFill>
                  <a:srgbClr val="3A3A3A"/>
                </a:solidFill>
                <a:effectLst/>
                <a:latin typeface="+mj-lt"/>
              </a:rPr>
              <a:t>Детям от 3-х до 7 лет принимать 1 жевательную таблетку в день, детям старше 7 лет – по 1 жевательной таблетке 2 раза в день во время еды. Продолжительность приёма - 1 месяц.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2771048-7347-4085-8002-67217432BF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04" y="201569"/>
            <a:ext cx="1098125" cy="1098125"/>
          </a:xfrm>
          <a:prstGeom prst="rect">
            <a:avLst/>
          </a:prstGeom>
        </p:spPr>
      </p:pic>
      <p:sp>
        <p:nvSpPr>
          <p:cNvPr id="14" name="Блок-схема: узел 13">
            <a:extLst>
              <a:ext uri="{FF2B5EF4-FFF2-40B4-BE49-F238E27FC236}">
                <a16:creationId xmlns:a16="http://schemas.microsoft.com/office/drawing/2014/main" id="{E92AD958-C382-4FB2-A5E1-3FE918890EA0}"/>
              </a:ext>
            </a:extLst>
          </p:cNvPr>
          <p:cNvSpPr/>
          <p:nvPr/>
        </p:nvSpPr>
        <p:spPr>
          <a:xfrm>
            <a:off x="3632723" y="5385150"/>
            <a:ext cx="1414877" cy="1397138"/>
          </a:xfrm>
          <a:prstGeom prst="flowChartConnector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238139-9088-4DC7-89E5-FD74808155DE}"/>
              </a:ext>
            </a:extLst>
          </p:cNvPr>
          <p:cNvSpPr txBox="1"/>
          <p:nvPr/>
        </p:nvSpPr>
        <p:spPr>
          <a:xfrm>
            <a:off x="3694543" y="5842662"/>
            <a:ext cx="14015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ВИТАМИНЫ ГРУППЫ </a:t>
            </a:r>
            <a:r>
              <a:rPr lang="en-US" sz="1600" b="1" dirty="0">
                <a:solidFill>
                  <a:schemeClr val="tx1"/>
                </a:solidFill>
              </a:rPr>
              <a:t>B</a:t>
            </a:r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9773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>
            <a:extLst>
              <a:ext uri="{FF2B5EF4-FFF2-40B4-BE49-F238E27FC236}">
                <a16:creationId xmlns:a16="http://schemas.microsoft.com/office/drawing/2014/main" id="{1DC7D05C-EDDA-4DA8-AF83-24028024B06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3200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Функции лютеина</a:t>
            </a:r>
            <a:br>
              <a:rPr lang="ru-RU" altLang="ru-RU" sz="3200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altLang="ru-RU" sz="3200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защита хрусталика и сетчатки от фотоокисления</a:t>
            </a:r>
          </a:p>
        </p:txBody>
      </p:sp>
      <p:graphicFrame>
        <p:nvGraphicFramePr>
          <p:cNvPr id="10" name="Содержимое 5">
            <a:extLst>
              <a:ext uri="{FF2B5EF4-FFF2-40B4-BE49-F238E27FC236}">
                <a16:creationId xmlns:a16="http://schemas.microsoft.com/office/drawing/2014/main" id="{08241201-2089-4787-995E-C1B207786429}"/>
              </a:ext>
            </a:extLst>
          </p:cNvPr>
          <p:cNvGraphicFramePr>
            <a:graphicFrameLocks/>
          </p:cNvGraphicFramePr>
          <p:nvPr/>
        </p:nvGraphicFramePr>
        <p:xfrm>
          <a:off x="259256" y="1860302"/>
          <a:ext cx="8471254" cy="3828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 descr="Изображение выглядит как текст, компьютер, рабочий стол&#10;&#10;Автоматически созданное описание">
            <a:extLst>
              <a:ext uri="{FF2B5EF4-FFF2-40B4-BE49-F238E27FC236}">
                <a16:creationId xmlns:a16="http://schemas.microsoft.com/office/drawing/2014/main" id="{B225FFD0-4048-4258-BB98-C97A930276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110" y="1980479"/>
            <a:ext cx="3841890" cy="216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AE3F6B-8199-4592-AA04-6D658CBC90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04" y="201569"/>
            <a:ext cx="1098125" cy="109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0221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EFA9FFF-17E7-4A3F-B9C6-190C2A718B17}"/>
              </a:ext>
            </a:extLst>
          </p:cNvPr>
          <p:cNvSpPr txBox="1"/>
          <p:nvPr/>
        </p:nvSpPr>
        <p:spPr>
          <a:xfrm>
            <a:off x="8100481" y="440057"/>
            <a:ext cx="2533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ДЕТСКИЕ ВИТАМИНЫ ДЛЯ ГЛАЗ</a:t>
            </a:r>
          </a:p>
        </p:txBody>
      </p:sp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3BC365B-4920-4A93-A32E-8E269C5FE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8379" y="6126577"/>
            <a:ext cx="5039635" cy="595313"/>
          </a:xfrm>
          <a:prstGeom prst="rect">
            <a:avLst/>
          </a:prstGeom>
        </p:spPr>
      </p:pic>
      <p:pic>
        <p:nvPicPr>
          <p:cNvPr id="6" name="Рисунок 5" descr="Изображение выглядит как человек, очки, аксессуар, защитные очки&#10;&#10;Автоматически созданное описание">
            <a:extLst>
              <a:ext uri="{FF2B5EF4-FFF2-40B4-BE49-F238E27FC236}">
                <a16:creationId xmlns:a16="http://schemas.microsoft.com/office/drawing/2014/main" id="{B1FE3014-6D42-4ACF-B183-6B4A6D103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917" y="0"/>
            <a:ext cx="4122964" cy="6858000"/>
          </a:xfrm>
          <a:prstGeom prst="rect">
            <a:avLst/>
          </a:prstGeom>
        </p:spPr>
      </p:pic>
      <p:sp>
        <p:nvSpPr>
          <p:cNvPr id="27" name="Блок-схема: узел 26">
            <a:extLst>
              <a:ext uri="{FF2B5EF4-FFF2-40B4-BE49-F238E27FC236}">
                <a16:creationId xmlns:a16="http://schemas.microsoft.com/office/drawing/2014/main" id="{B706D209-6744-4C50-BF0D-3281C56E3E00}"/>
              </a:ext>
            </a:extLst>
          </p:cNvPr>
          <p:cNvSpPr/>
          <p:nvPr/>
        </p:nvSpPr>
        <p:spPr>
          <a:xfrm>
            <a:off x="3402608" y="4534110"/>
            <a:ext cx="1414877" cy="1397138"/>
          </a:xfrm>
          <a:prstGeom prst="flowChartConnector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BB548F-BFFC-4306-A271-85AFA1F76FBF}"/>
              </a:ext>
            </a:extLst>
          </p:cNvPr>
          <p:cNvSpPr txBox="1"/>
          <p:nvPr/>
        </p:nvSpPr>
        <p:spPr>
          <a:xfrm>
            <a:off x="1022500" y="4817180"/>
            <a:ext cx="61750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ЛЮТЕИНА</a:t>
            </a:r>
          </a:p>
          <a:p>
            <a:pPr algn="ctr"/>
            <a:r>
              <a:rPr lang="ru-RU" sz="1600" b="1" dirty="0"/>
              <a:t>2 МГ</a:t>
            </a:r>
          </a:p>
          <a:p>
            <a:pPr algn="ctr"/>
            <a:r>
              <a:rPr lang="ru-RU" sz="1600" b="1" dirty="0"/>
              <a:t>В 1 ТАБЛ</a:t>
            </a:r>
            <a:endParaRPr lang="ru-RU" sz="1600" dirty="0"/>
          </a:p>
        </p:txBody>
      </p:sp>
      <p:sp>
        <p:nvSpPr>
          <p:cNvPr id="13" name="Блок-схема: узел 12">
            <a:extLst>
              <a:ext uri="{FF2B5EF4-FFF2-40B4-BE49-F238E27FC236}">
                <a16:creationId xmlns:a16="http://schemas.microsoft.com/office/drawing/2014/main" id="{6153E140-3FE1-4167-A226-12943E4ECBBF}"/>
              </a:ext>
            </a:extLst>
          </p:cNvPr>
          <p:cNvSpPr/>
          <p:nvPr/>
        </p:nvSpPr>
        <p:spPr>
          <a:xfrm>
            <a:off x="3480851" y="243248"/>
            <a:ext cx="1414877" cy="1397138"/>
          </a:xfrm>
          <a:prstGeom prst="flowChartConnector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4CB1E1-93F6-4E79-980E-756895BC6ED2}"/>
              </a:ext>
            </a:extLst>
          </p:cNvPr>
          <p:cNvSpPr txBox="1"/>
          <p:nvPr/>
        </p:nvSpPr>
        <p:spPr>
          <a:xfrm>
            <a:off x="1162394" y="71545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С 3 лет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C08392B-22A9-4695-8DAC-27046DAFEC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37" y="215331"/>
            <a:ext cx="5574758" cy="557475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15881B0-D31B-460C-B694-15D5B29A9CFD}"/>
              </a:ext>
            </a:extLst>
          </p:cNvPr>
          <p:cNvSpPr txBox="1"/>
          <p:nvPr/>
        </p:nvSpPr>
        <p:spPr>
          <a:xfrm>
            <a:off x="8100481" y="1976874"/>
            <a:ext cx="367524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ru-RU" b="0" i="0" dirty="0">
                <a:solidFill>
                  <a:srgbClr val="3A3A3A"/>
                </a:solidFill>
                <a:effectLst/>
              </a:rPr>
              <a:t>Способствует укреплению нервной системы, повышению умственной работоспособности, улучшению памяти и нормализации сна</a:t>
            </a:r>
          </a:p>
          <a:p>
            <a:pPr algn="l" fontAlgn="base"/>
            <a:endParaRPr lang="ru-RU" b="0" i="0" dirty="0">
              <a:solidFill>
                <a:srgbClr val="3A3A3A"/>
              </a:solidFill>
              <a:effectLst/>
            </a:endParaRPr>
          </a:p>
          <a:p>
            <a:pPr algn="l" fontAlgn="base"/>
            <a:r>
              <a:rPr lang="ru-RU" b="0" i="0" dirty="0">
                <a:solidFill>
                  <a:srgbClr val="3A3A3A"/>
                </a:solidFill>
                <a:effectLst/>
              </a:rPr>
              <a:t>Улучшает метаболические процессы в тканях мозга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277068-1AA8-43E5-B5C6-9D4F3213A378}"/>
              </a:ext>
            </a:extLst>
          </p:cNvPr>
          <p:cNvSpPr txBox="1"/>
          <p:nvPr/>
        </p:nvSpPr>
        <p:spPr>
          <a:xfrm>
            <a:off x="8100125" y="4421737"/>
            <a:ext cx="355104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ru-RU" sz="1600" b="0" i="0" dirty="0">
                <a:solidFill>
                  <a:srgbClr val="806638"/>
                </a:solidFill>
                <a:effectLst/>
                <a:latin typeface="+mj-lt"/>
              </a:rPr>
              <a:t>Рекомендации по применению: </a:t>
            </a:r>
            <a:r>
              <a:rPr lang="ru-RU" sz="1600" b="0" i="0" dirty="0">
                <a:solidFill>
                  <a:srgbClr val="3A3A3A"/>
                </a:solidFill>
                <a:effectLst/>
                <a:latin typeface="+mj-lt"/>
              </a:rPr>
              <a:t>Детям от 3-х до 7 лет принимать 1 жевательную таблетку в день, детям старше 7 лет – по 1 жевательной таблетке 2 раза в день во время еды. Продолжительность </a:t>
            </a:r>
            <a:r>
              <a:rPr lang="ru-RU" sz="1600" b="0" i="0" dirty="0" err="1">
                <a:solidFill>
                  <a:srgbClr val="3A3A3A"/>
                </a:solidFill>
                <a:effectLst/>
                <a:latin typeface="+mj-lt"/>
              </a:rPr>
              <a:t>приема</a:t>
            </a:r>
            <a:r>
              <a:rPr lang="ru-RU" sz="1600" b="0" i="0" dirty="0">
                <a:solidFill>
                  <a:srgbClr val="3A3A3A"/>
                </a:solidFill>
                <a:effectLst/>
                <a:latin typeface="+mj-lt"/>
              </a:rPr>
              <a:t> - 1 месяц. 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5D479A7-208C-413E-A1E5-EAF363760A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349" y="78996"/>
            <a:ext cx="1098125" cy="109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6927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E53926-D316-43AF-9722-3C44AD0E2E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50" t="20000" r="33875" b="6667"/>
          <a:stretch/>
        </p:blipFill>
        <p:spPr>
          <a:xfrm>
            <a:off x="198120" y="914400"/>
            <a:ext cx="3459480" cy="5029200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882F6C1-63CD-4263-A0F9-154B8CB250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25" t="23556" r="15125" b="3112"/>
          <a:stretch/>
        </p:blipFill>
        <p:spPr>
          <a:xfrm>
            <a:off x="3794760" y="914400"/>
            <a:ext cx="8199120" cy="50292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78898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C1115B-3CC4-4C5C-BDCF-0A32782A5D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78" t="16626" r="15926" b="54733"/>
          <a:stretch/>
        </p:blipFill>
        <p:spPr>
          <a:xfrm>
            <a:off x="508000" y="1928706"/>
            <a:ext cx="11406625" cy="27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700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765E16-13F2-4EEA-B755-C0709CFB9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679" y="0"/>
            <a:ext cx="8626642" cy="6858000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AD042EFA-C084-41AE-89D5-955AC4B60238}"/>
              </a:ext>
            </a:extLst>
          </p:cNvPr>
          <p:cNvCxnSpPr/>
          <p:nvPr/>
        </p:nvCxnSpPr>
        <p:spPr>
          <a:xfrm>
            <a:off x="6002767" y="5723068"/>
            <a:ext cx="28185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17585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B343E43D-B93E-42C2-9D49-7B21F11D5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21" y="0"/>
            <a:ext cx="12192000" cy="47625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DA94AE-7C7E-4C0E-886D-9C5B5C3091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r="26493"/>
          <a:stretch/>
        </p:blipFill>
        <p:spPr>
          <a:xfrm>
            <a:off x="4167266" y="4770000"/>
            <a:ext cx="2993873" cy="20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6376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9A30F8-E8BE-4D14-853E-031BB67A28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400" dirty="0">
                <a:solidFill>
                  <a:srgbClr val="FF0000"/>
                </a:solidFill>
                <a:latin typeface="Arial Narrow" panose="020B0606020202030204" pitchFamily="34" charset="0"/>
              </a:rPr>
              <a:t>Спасибо!</a:t>
            </a:r>
          </a:p>
        </p:txBody>
      </p:sp>
    </p:spTree>
    <p:extLst>
      <p:ext uri="{BB962C8B-B14F-4D97-AF65-F5344CB8AC3E}">
        <p14:creationId xmlns:p14="http://schemas.microsoft.com/office/powerpoint/2010/main" val="1132959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767B6CF-E15F-4F62-BB35-7D52217F6F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225"/>
          <a:stretch/>
        </p:blipFill>
        <p:spPr>
          <a:xfrm>
            <a:off x="424114" y="305576"/>
            <a:ext cx="11343772" cy="4176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9EBE99-5478-40D2-B8F7-5AF0B17052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207"/>
          <a:stretch/>
        </p:blipFill>
        <p:spPr>
          <a:xfrm>
            <a:off x="424114" y="4481576"/>
            <a:ext cx="11295276" cy="11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04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41E07A-4714-4E91-BACA-14D4334DA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48" y="1511513"/>
            <a:ext cx="11665307" cy="3492000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B2FC8B7E-D52D-44BF-A37B-5D4606635503}"/>
              </a:ext>
            </a:extLst>
          </p:cNvPr>
          <p:cNvCxnSpPr/>
          <p:nvPr/>
        </p:nvCxnSpPr>
        <p:spPr>
          <a:xfrm>
            <a:off x="2302136" y="4561242"/>
            <a:ext cx="368987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36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939891-5D67-4B20-B40A-CB9135BDC47F}"/>
              </a:ext>
            </a:extLst>
          </p:cNvPr>
          <p:cNvSpPr txBox="1"/>
          <p:nvPr/>
        </p:nvSpPr>
        <p:spPr>
          <a:xfrm>
            <a:off x="365761" y="166412"/>
            <a:ext cx="1111264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ru-RU" sz="1800" dirty="0">
                <a:latin typeface="Arial Narrow" panose="020B0706020202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Обучающая (просветительская) программа по вопросам здорового питания для детей дошкольного возраста</a:t>
            </a:r>
            <a:endParaRPr lang="ru-RU" sz="1800" dirty="0">
              <a:latin typeface="Arial Narrow" panose="020B0706020202030204" pitchFamily="34" charset="0"/>
            </a:endParaRPr>
          </a:p>
          <a:p>
            <a:pPr>
              <a:buFont typeface="+mj-lt"/>
              <a:buAutoNum type="arabicPeriod"/>
            </a:pPr>
            <a:endParaRPr lang="ru-RU" sz="1800" dirty="0">
              <a:latin typeface="Arial Narrow" panose="020B0706020202030204" pitchFamily="34" charset="0"/>
            </a:endParaRPr>
          </a:p>
          <a:p>
            <a:pPr>
              <a:buFont typeface="+mj-lt"/>
              <a:buAutoNum type="arabicPeriod"/>
            </a:pPr>
            <a:r>
              <a:rPr lang="ru-RU" sz="1800" dirty="0">
                <a:latin typeface="Arial Narrow" panose="020B0706020202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Обучающая (просветительская) программа по вопросам здорового питания для детей школьного возраста</a:t>
            </a:r>
            <a:r>
              <a:rPr lang="ru-RU" sz="1800" dirty="0">
                <a:latin typeface="Arial Narrow" panose="020B0706020202030204" pitchFamily="34" charset="0"/>
              </a:rPr>
              <a:t> </a:t>
            </a:r>
          </a:p>
          <a:p>
            <a:pPr>
              <a:buFont typeface="+mj-lt"/>
              <a:buAutoNum type="arabicPeriod"/>
            </a:pPr>
            <a:endParaRPr lang="ru-RU" sz="1800" dirty="0">
              <a:latin typeface="Arial Narrow" panose="020B0706020202030204" pitchFamily="34" charset="0"/>
            </a:endParaRPr>
          </a:p>
          <a:p>
            <a:pPr>
              <a:buFont typeface="+mj-lt"/>
              <a:buAutoNum type="arabicPeriod"/>
            </a:pPr>
            <a:r>
              <a:rPr lang="ru-RU" sz="1800" dirty="0">
                <a:latin typeface="Arial Narrow" panose="020B0706020202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Обучающая (просветительская) программа по вопросам здорового питания для групп населения, проживающих на территориях с особенностями в части воздействия факторов окружающей среды (дефицит микро- и </a:t>
            </a:r>
            <a:r>
              <a:rPr lang="ru-RU" sz="1800" dirty="0" err="1">
                <a:latin typeface="Arial Narrow" panose="020B0706020202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макронутриентов</a:t>
            </a:r>
            <a:r>
              <a:rPr lang="ru-RU" sz="1800" dirty="0">
                <a:latin typeface="Arial Narrow" panose="020B0706020202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климатические условия)</a:t>
            </a:r>
            <a:endParaRPr lang="ru-RU" sz="1800" dirty="0">
              <a:latin typeface="Arial Narrow" panose="020B0706020202030204" pitchFamily="34" charset="0"/>
            </a:endParaRPr>
          </a:p>
          <a:p>
            <a:pPr>
              <a:buFont typeface="+mj-lt"/>
              <a:buAutoNum type="arabicPeriod"/>
            </a:pPr>
            <a:endParaRPr lang="ru-RU" sz="1800" dirty="0">
              <a:latin typeface="Arial Narrow" panose="020B0706020202030204" pitchFamily="34" charset="0"/>
            </a:endParaRPr>
          </a:p>
          <a:p>
            <a:pPr>
              <a:buFont typeface="+mj-lt"/>
              <a:buAutoNum type="arabicPeriod"/>
            </a:pPr>
            <a:r>
              <a:rPr lang="ru-RU" sz="1800" dirty="0">
                <a:latin typeface="Arial Narrow" panose="020B0706020202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Обучающая (просветительская) программа по вопросам здорового питания для работающих в тяжелых и вредных условиях труда</a:t>
            </a:r>
            <a:endParaRPr lang="ru-RU" sz="1800" dirty="0">
              <a:latin typeface="Arial Narrow" panose="020B0706020202030204" pitchFamily="34" charset="0"/>
            </a:endParaRPr>
          </a:p>
          <a:p>
            <a:pPr>
              <a:buFont typeface="+mj-lt"/>
              <a:buAutoNum type="arabicPeriod"/>
            </a:pPr>
            <a:endParaRPr lang="ru-RU" sz="1800" dirty="0">
              <a:latin typeface="Arial Narrow" panose="020B0706020202030204" pitchFamily="34" charset="0"/>
            </a:endParaRPr>
          </a:p>
          <a:p>
            <a:pPr>
              <a:buFont typeface="+mj-lt"/>
              <a:buAutoNum type="arabicPeriod"/>
            </a:pPr>
            <a:r>
              <a:rPr lang="ru-RU" sz="1800" dirty="0">
                <a:latin typeface="Arial Narrow" panose="020B0706020202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Обучающая (просветительская) программа по вопросам здорового питания взрослого населения всех возрастов</a:t>
            </a:r>
            <a:br>
              <a:rPr lang="ru-RU" sz="1800" dirty="0">
                <a:latin typeface="Arial Narrow" panose="020B0706020202030204" pitchFamily="34" charset="0"/>
              </a:rPr>
            </a:br>
            <a:endParaRPr lang="ru-RU" sz="1800" dirty="0">
              <a:latin typeface="Arial Narrow" panose="020B0706020202030204" pitchFamily="34" charset="0"/>
            </a:endParaRPr>
          </a:p>
          <a:p>
            <a:pPr>
              <a:buFont typeface="+mj-lt"/>
              <a:buAutoNum type="arabicPeriod"/>
            </a:pPr>
            <a:r>
              <a:rPr lang="ru-RU" sz="1800" dirty="0">
                <a:latin typeface="Arial Narrow" panose="020B0706020202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Обучающая (просветительская) программа по вопросам здорового питания для беременных и кормящих женщин</a:t>
            </a:r>
            <a:endParaRPr lang="ru-RU" sz="1800" dirty="0">
              <a:latin typeface="Arial Narrow" panose="020B0706020202030204" pitchFamily="34" charset="0"/>
            </a:endParaRPr>
          </a:p>
          <a:p>
            <a:pPr>
              <a:buFont typeface="+mj-lt"/>
              <a:buAutoNum type="arabicPeriod"/>
            </a:pPr>
            <a:endParaRPr lang="ru-RU" sz="1800" dirty="0">
              <a:latin typeface="Arial Narrow" panose="020B0706020202030204" pitchFamily="34" charset="0"/>
            </a:endParaRPr>
          </a:p>
          <a:p>
            <a:pPr>
              <a:buFont typeface="+mj-lt"/>
              <a:buAutoNum type="arabicPeriod"/>
            </a:pPr>
            <a:r>
              <a:rPr lang="ru-RU" sz="1800" dirty="0">
                <a:latin typeface="Arial Narrow" panose="020B0706020202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Обучающая (просветительская) программа по вопросам здорового питания для лиц с повышенным уровнем физической активности</a:t>
            </a:r>
            <a:endParaRPr lang="ru-RU" sz="1800" dirty="0">
              <a:latin typeface="Arial Narrow" panose="020B0706020202030204" pitchFamily="34" charset="0"/>
            </a:endParaRPr>
          </a:p>
          <a:p>
            <a:pPr>
              <a:buFont typeface="+mj-lt"/>
              <a:buAutoNum type="arabicPeriod"/>
            </a:pPr>
            <a:endParaRPr lang="ru-RU" sz="1800" dirty="0">
              <a:latin typeface="Arial Narrow" panose="020B0706020202030204" pitchFamily="34" charset="0"/>
            </a:endParaRPr>
          </a:p>
          <a:p>
            <a:pPr>
              <a:buFont typeface="+mj-lt"/>
              <a:buAutoNum type="arabicPeriod"/>
            </a:pPr>
            <a:r>
              <a:rPr lang="ru-RU" sz="1800" dirty="0">
                <a:latin typeface="Arial Narrow" panose="020B070602020203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Обучающая (просветительская) программа по вопросам здорового питания лиц пожилого и старческого возраста</a:t>
            </a:r>
            <a:r>
              <a:rPr lang="ru-RU" sz="1800" dirty="0">
                <a:latin typeface="Arial Narrow" panose="020B0706020202030204" pitchFamily="34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4FBD68-6F68-4B84-A1F6-41EEF998F8D9}"/>
              </a:ext>
            </a:extLst>
          </p:cNvPr>
          <p:cNvSpPr txBox="1"/>
          <p:nvPr/>
        </p:nvSpPr>
        <p:spPr>
          <a:xfrm>
            <a:off x="2692102" y="5627163"/>
            <a:ext cx="60942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 Narrow" panose="020B0706020202030204" pitchFamily="34" charset="0"/>
              </a:rPr>
              <a:t>Приказ Роспотребнадзора от 07.07.2020 N 379 "Об утверждении обучающих (просветительских) программ по вопросам здорового питания" </a:t>
            </a:r>
            <a:endParaRPr lang="ru-RU" dirty="0">
              <a:solidFill>
                <a:srgbClr val="FF0000"/>
              </a:solidFill>
              <a:latin typeface="Arial Narrow" panose="020B0706020202030204" pitchFamily="34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D4724FE-62B9-42AB-B633-F190A149C6C7}"/>
              </a:ext>
            </a:extLst>
          </p:cNvPr>
          <p:cNvSpPr/>
          <p:nvPr/>
        </p:nvSpPr>
        <p:spPr>
          <a:xfrm>
            <a:off x="462578" y="166412"/>
            <a:ext cx="10746889" cy="1038444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391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4328A9-3B28-45CC-951D-6553A955F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46670" y="643467"/>
            <a:ext cx="2085259" cy="557106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0C1BA7-8ACE-4E1E-8136-1939DF8580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56865" y="2024133"/>
            <a:ext cx="5291667" cy="28097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208CCB-ECD8-4525-B5EB-046DB56B6322}"/>
              </a:ext>
            </a:extLst>
          </p:cNvPr>
          <p:cNvSpPr txBox="1"/>
          <p:nvPr/>
        </p:nvSpPr>
        <p:spPr>
          <a:xfrm>
            <a:off x="6447417" y="474362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Arial Narrow" panose="020B0706020202030204" pitchFamily="34" charset="0"/>
              </a:rPr>
              <a:t>ФГБУ «НМИЦ эндокринологии» Минздрава России</a:t>
            </a:r>
          </a:p>
          <a:p>
            <a:r>
              <a:rPr lang="ru-RU" dirty="0"/>
              <a:t>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4AB854-E9D3-44ED-95E2-504B60060C81}"/>
              </a:ext>
            </a:extLst>
          </p:cNvPr>
          <p:cNvSpPr txBox="1"/>
          <p:nvPr/>
        </p:nvSpPr>
        <p:spPr>
          <a:xfrm>
            <a:off x="6996056" y="198236"/>
            <a:ext cx="24168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Arial Narrow" panose="020B0706020202030204" pitchFamily="34" charset="0"/>
              </a:rPr>
              <a:t>Партнеры</a:t>
            </a:r>
          </a:p>
        </p:txBody>
      </p:sp>
    </p:spTree>
    <p:extLst>
      <p:ext uri="{BB962C8B-B14F-4D97-AF65-F5344CB8AC3E}">
        <p14:creationId xmlns:p14="http://schemas.microsoft.com/office/powerpoint/2010/main" val="38005053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1316</TotalTime>
  <Words>2592</Words>
  <Application>Microsoft Office PowerPoint</Application>
  <PresentationFormat>Широкоэкранный</PresentationFormat>
  <Paragraphs>196</Paragraphs>
  <Slides>51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8" baseType="lpstr">
      <vt:lpstr>Arial</vt:lpstr>
      <vt:lpstr>Arial Narrow</vt:lpstr>
      <vt:lpstr>Calibri</vt:lpstr>
      <vt:lpstr>Calibri Light</vt:lpstr>
      <vt:lpstr>Tahoma</vt:lpstr>
      <vt:lpstr>Wingdings</vt:lpstr>
      <vt:lpstr>Тема Office</vt:lpstr>
      <vt:lpstr>ыу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принципы здорового питания</vt:lpstr>
      <vt:lpstr>Цели программы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Здоровье детей и подростков</vt:lpstr>
      <vt:lpstr>Критерии здоровья детей и подростков (по С.М. Громбаху)</vt:lpstr>
      <vt:lpstr>Презентация PowerPoint</vt:lpstr>
      <vt:lpstr>Презентация PowerPoint</vt:lpstr>
      <vt:lpstr>Факторы, влияющие на состояние здоровья детей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Законы рационального питания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Функции лютеина защита хрусталика и сетчатки от фотоокисления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Готовимся к школе.  Принцип рекомендации в аптеке с учетом знаний бренда «Доппельгерц»</dc:title>
  <dc:creator>Larisa Zorina</dc:creator>
  <cp:lastModifiedBy>Лучин Вадим</cp:lastModifiedBy>
  <cp:revision>10</cp:revision>
  <dcterms:created xsi:type="dcterms:W3CDTF">2021-08-11T06:53:23Z</dcterms:created>
  <dcterms:modified xsi:type="dcterms:W3CDTF">2021-10-07T08:14:17Z</dcterms:modified>
</cp:coreProperties>
</file>